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4"/>
  </p:notesMasterIdLst>
  <p:sldIdLst>
    <p:sldId id="256" r:id="rId2"/>
    <p:sldId id="263" r:id="rId3"/>
    <p:sldId id="297" r:id="rId4"/>
    <p:sldId id="312" r:id="rId5"/>
    <p:sldId id="258" r:id="rId6"/>
    <p:sldId id="308" r:id="rId7"/>
    <p:sldId id="313" r:id="rId8"/>
    <p:sldId id="311" r:id="rId9"/>
    <p:sldId id="301" r:id="rId10"/>
    <p:sldId id="302" r:id="rId11"/>
    <p:sldId id="303" r:id="rId12"/>
    <p:sldId id="305" r:id="rId13"/>
    <p:sldId id="304" r:id="rId14"/>
    <p:sldId id="346" r:id="rId15"/>
    <p:sldId id="307" r:id="rId16"/>
    <p:sldId id="314" r:id="rId17"/>
    <p:sldId id="315" r:id="rId18"/>
    <p:sldId id="320" r:id="rId19"/>
    <p:sldId id="323" r:id="rId20"/>
    <p:sldId id="324" r:id="rId21"/>
    <p:sldId id="326" r:id="rId22"/>
    <p:sldId id="351" r:id="rId23"/>
    <p:sldId id="352" r:id="rId24"/>
    <p:sldId id="353" r:id="rId25"/>
    <p:sldId id="322" r:id="rId26"/>
    <p:sldId id="327" r:id="rId27"/>
    <p:sldId id="316" r:id="rId28"/>
    <p:sldId id="328" r:id="rId29"/>
    <p:sldId id="329" r:id="rId30"/>
    <p:sldId id="331" r:id="rId31"/>
    <p:sldId id="332" r:id="rId32"/>
    <p:sldId id="335" r:id="rId33"/>
    <p:sldId id="337" r:id="rId34"/>
    <p:sldId id="336" r:id="rId35"/>
    <p:sldId id="338" r:id="rId36"/>
    <p:sldId id="339" r:id="rId37"/>
    <p:sldId id="355" r:id="rId38"/>
    <p:sldId id="356" r:id="rId39"/>
    <p:sldId id="343" r:id="rId40"/>
    <p:sldId id="344" r:id="rId41"/>
    <p:sldId id="345" r:id="rId42"/>
    <p:sldId id="317" r:id="rId43"/>
    <p:sldId id="340" r:id="rId44"/>
    <p:sldId id="354" r:id="rId45"/>
    <p:sldId id="318" r:id="rId46"/>
    <p:sldId id="347" r:id="rId47"/>
    <p:sldId id="348" r:id="rId48"/>
    <p:sldId id="349" r:id="rId49"/>
    <p:sldId id="319" r:id="rId50"/>
    <p:sldId id="341" r:id="rId51"/>
    <p:sldId id="342" r:id="rId52"/>
    <p:sldId id="275" r:id="rId53"/>
  </p:sldIdLst>
  <p:sldSz cx="9144000" cy="5143500" type="screen16x9"/>
  <p:notesSz cx="6858000" cy="9144000"/>
  <p:embeddedFontLst>
    <p:embeddedFont>
      <p:font typeface="Anton" pitchFamily="2" charset="0"/>
      <p:regular r:id="rId55"/>
    </p:embeddedFont>
    <p:embeddedFont>
      <p:font typeface="Assistant" pitchFamily="2" charset="-79"/>
      <p:regular r:id="rId56"/>
      <p:bold r:id="rId57"/>
    </p:embeddedFont>
    <p:embeddedFont>
      <p:font typeface="Calibri" panose="020F0502020204030204" pitchFamily="34" charset="0"/>
      <p:regular r:id="rId58"/>
      <p:bold r:id="rId59"/>
      <p:italic r:id="rId60"/>
      <p:boldItalic r:id="rId61"/>
    </p:embeddedFont>
    <p:embeddedFont>
      <p:font typeface="Encode Sans" panose="020B0604020202020204" charset="0"/>
      <p:regular r:id="rId62"/>
      <p:bold r:id="rId63"/>
    </p:embeddedFont>
    <p:embeddedFont>
      <p:font typeface="Encode Sans SemiBold" panose="020B0604020202020204" charset="0"/>
      <p:regular r:id="rId64"/>
      <p:bold r:id="rId65"/>
    </p:embeddedFont>
    <p:embeddedFont>
      <p:font typeface="Nunito Light" pitchFamily="2" charset="0"/>
      <p:regular r:id="rId66"/>
      <p:italic r:id="rId67"/>
    </p:embeddedFont>
    <p:embeddedFont>
      <p:font typeface="PT Sans" panose="020B0503020203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120143-5797-483B-84BD-A03457590C5B}">
  <a:tblStyle styleId="{A7120143-5797-483B-84BD-A03457590C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7AAECC-7417-49D4-91F1-14DFCFA7E2E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6" autoAdjust="0"/>
    <p:restoredTop sz="94660"/>
  </p:normalViewPr>
  <p:slideViewPr>
    <p:cSldViewPr snapToGrid="0">
      <p:cViewPr varScale="1">
        <p:scale>
          <a:sx n="104" d="100"/>
          <a:sy n="104" d="100"/>
        </p:scale>
        <p:origin x="159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58ef832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58ef832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9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48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47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1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a9841e3e2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a9841e3e2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831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2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991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10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652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520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9841e3e2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9841e3e2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703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4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667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96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7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569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31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515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622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52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657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14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892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7322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723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128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512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710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613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036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766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025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88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46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885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69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11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64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37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7732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995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038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5797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3839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9841e3e2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9841e3e2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82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40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34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3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4950" y="1646421"/>
            <a:ext cx="4851000" cy="1440900"/>
          </a:xfrm>
          <a:prstGeom prst="rect">
            <a:avLst/>
          </a:prstGeom>
          <a:noFill/>
        </p:spPr>
        <p:txBody>
          <a:bodyPr spcFirstLastPara="1" wrap="square" lIns="91425" tIns="91425" rIns="91425" bIns="91425" anchor="t" anchorCtr="0">
            <a:noAutofit/>
          </a:bodyPr>
          <a:lstStyle>
            <a:lvl1pPr lvl="0" algn="l">
              <a:lnSpc>
                <a:spcPct val="80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661481" y="3039879"/>
            <a:ext cx="48540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 name="Google Shape;11;p2"/>
          <p:cNvSpPr>
            <a:spLocks noGrp="1"/>
          </p:cNvSpPr>
          <p:nvPr>
            <p:ph type="pic" idx="2"/>
          </p:nvPr>
        </p:nvSpPr>
        <p:spPr>
          <a:xfrm>
            <a:off x="5952390" y="61200"/>
            <a:ext cx="5021100" cy="5021100"/>
          </a:xfrm>
          <a:prstGeom prst="ellipse">
            <a:avLst/>
          </a:prstGeom>
          <a:noFill/>
          <a:ln>
            <a:noFill/>
          </a:ln>
        </p:spPr>
      </p:sp>
      <p:sp>
        <p:nvSpPr>
          <p:cNvPr id="12" name="Google Shape;12;p2"/>
          <p:cNvSpPr/>
          <p:nvPr/>
        </p:nvSpPr>
        <p:spPr>
          <a:xfrm>
            <a:off x="-1803251" y="41765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6">
    <p:spTree>
      <p:nvGrpSpPr>
        <p:cNvPr id="1" name="Shape 83"/>
        <p:cNvGrpSpPr/>
        <p:nvPr/>
      </p:nvGrpSpPr>
      <p:grpSpPr>
        <a:xfrm>
          <a:off x="0" y="0"/>
          <a:ext cx="0" cy="0"/>
          <a:chOff x="0" y="0"/>
          <a:chExt cx="0" cy="0"/>
        </a:xfrm>
      </p:grpSpPr>
      <p:sp>
        <p:nvSpPr>
          <p:cNvPr id="84" name="Google Shape;84;p16"/>
          <p:cNvSpPr>
            <a:spLocks noGrp="1"/>
          </p:cNvSpPr>
          <p:nvPr>
            <p:ph type="pic" idx="2"/>
          </p:nvPr>
        </p:nvSpPr>
        <p:spPr>
          <a:xfrm flipH="1">
            <a:off x="1238086" y="1514550"/>
            <a:ext cx="3084000" cy="3084900"/>
          </a:xfrm>
          <a:prstGeom prst="ellipse">
            <a:avLst/>
          </a:prstGeom>
          <a:noFill/>
          <a:ln w="152400" cap="flat" cmpd="sng">
            <a:solidFill>
              <a:schemeClr val="dk2"/>
            </a:solidFill>
            <a:prstDash val="solid"/>
            <a:round/>
            <a:headEnd type="none" w="sm" len="sm"/>
            <a:tailEnd type="none" w="sm" len="sm"/>
          </a:ln>
        </p:spPr>
      </p:sp>
      <p:sp>
        <p:nvSpPr>
          <p:cNvPr id="85" name="Google Shape;85;p16"/>
          <p:cNvSpPr>
            <a:spLocks noGrp="1"/>
          </p:cNvSpPr>
          <p:nvPr>
            <p:ph type="pic" idx="3"/>
          </p:nvPr>
        </p:nvSpPr>
        <p:spPr>
          <a:xfrm>
            <a:off x="4821914" y="1514550"/>
            <a:ext cx="3084000" cy="3084900"/>
          </a:xfrm>
          <a:prstGeom prst="ellipse">
            <a:avLst/>
          </a:prstGeom>
          <a:noFill/>
          <a:ln w="152400" cap="flat" cmpd="sng">
            <a:solidFill>
              <a:schemeClr val="dk2"/>
            </a:solidFill>
            <a:prstDash val="solid"/>
            <a:round/>
            <a:headEnd type="none" w="sm" len="sm"/>
            <a:tailEnd type="none" w="sm" len="sm"/>
          </a:ln>
        </p:spPr>
      </p:sp>
      <p:sp>
        <p:nvSpPr>
          <p:cNvPr id="86" name="Google Shape;86;p16"/>
          <p:cNvSpPr txBox="1">
            <a:spLocks noGrp="1"/>
          </p:cNvSpPr>
          <p:nvPr>
            <p:ph type="title"/>
          </p:nvPr>
        </p:nvSpPr>
        <p:spPr>
          <a:xfrm flipH="1">
            <a:off x="1359600" y="365760"/>
            <a:ext cx="64248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6"/>
          <p:cNvSpPr txBox="1">
            <a:spLocks noGrp="1"/>
          </p:cNvSpPr>
          <p:nvPr>
            <p:ph type="subTitle" idx="1"/>
          </p:nvPr>
        </p:nvSpPr>
        <p:spPr>
          <a:xfrm flipH="1">
            <a:off x="1360684" y="925634"/>
            <a:ext cx="6422400" cy="457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6"/>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89" name="Google Shape;89;p16"/>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8"/>
        <p:cNvGrpSpPr/>
        <p:nvPr/>
      </p:nvGrpSpPr>
      <p:grpSpPr>
        <a:xfrm>
          <a:off x="0" y="0"/>
          <a:ext cx="0" cy="0"/>
          <a:chOff x="0" y="0"/>
          <a:chExt cx="0" cy="0"/>
        </a:xfrm>
      </p:grpSpPr>
      <p:sp>
        <p:nvSpPr>
          <p:cNvPr id="129" name="Google Shape;129;p20"/>
          <p:cNvSpPr txBox="1">
            <a:spLocks noGrp="1"/>
          </p:cNvSpPr>
          <p:nvPr>
            <p:ph type="title" hasCustomPrompt="1"/>
          </p:nvPr>
        </p:nvSpPr>
        <p:spPr>
          <a:xfrm>
            <a:off x="1195800" y="878901"/>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0" name="Google Shape;130;p20"/>
          <p:cNvSpPr txBox="1">
            <a:spLocks noGrp="1"/>
          </p:cNvSpPr>
          <p:nvPr>
            <p:ph type="subTitle" idx="1"/>
          </p:nvPr>
        </p:nvSpPr>
        <p:spPr>
          <a:xfrm>
            <a:off x="1195800" y="1597430"/>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1" name="Google Shape;131;p20"/>
          <p:cNvSpPr txBox="1">
            <a:spLocks noGrp="1"/>
          </p:cNvSpPr>
          <p:nvPr>
            <p:ph type="title" idx="2" hasCustomPrompt="1"/>
          </p:nvPr>
        </p:nvSpPr>
        <p:spPr>
          <a:xfrm>
            <a:off x="1195800" y="2032785"/>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2" name="Google Shape;132;p20"/>
          <p:cNvSpPr txBox="1">
            <a:spLocks noGrp="1"/>
          </p:cNvSpPr>
          <p:nvPr>
            <p:ph type="subTitle" idx="3"/>
          </p:nvPr>
        </p:nvSpPr>
        <p:spPr>
          <a:xfrm>
            <a:off x="1195800" y="2751788"/>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3" name="Google Shape;133;p20"/>
          <p:cNvSpPr txBox="1">
            <a:spLocks noGrp="1"/>
          </p:cNvSpPr>
          <p:nvPr>
            <p:ph type="title" idx="4" hasCustomPrompt="1"/>
          </p:nvPr>
        </p:nvSpPr>
        <p:spPr>
          <a:xfrm>
            <a:off x="1195800" y="3179422"/>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4" name="Google Shape;134;p20"/>
          <p:cNvSpPr txBox="1">
            <a:spLocks noGrp="1"/>
          </p:cNvSpPr>
          <p:nvPr>
            <p:ph type="subTitle" idx="5"/>
          </p:nvPr>
        </p:nvSpPr>
        <p:spPr>
          <a:xfrm>
            <a:off x="1195800" y="3898899"/>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5" name="Google Shape;135;p20"/>
          <p:cNvSpPr>
            <a:spLocks noGrp="1"/>
          </p:cNvSpPr>
          <p:nvPr>
            <p:ph type="pic" idx="6"/>
          </p:nvPr>
        </p:nvSpPr>
        <p:spPr>
          <a:xfrm>
            <a:off x="5952390" y="61200"/>
            <a:ext cx="5021100" cy="5021100"/>
          </a:xfrm>
          <a:prstGeom prst="ellipse">
            <a:avLst/>
          </a:prstGeom>
          <a:noFill/>
          <a:ln>
            <a:noFill/>
          </a:ln>
        </p:spPr>
      </p:sp>
      <p:sp>
        <p:nvSpPr>
          <p:cNvPr id="136" name="Google Shape;136;p20"/>
          <p:cNvSpPr/>
          <p:nvPr/>
        </p:nvSpPr>
        <p:spPr>
          <a:xfrm>
            <a:off x="-5173210" y="3196325"/>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37"/>
        <p:cNvGrpSpPr/>
        <p:nvPr/>
      </p:nvGrpSpPr>
      <p:grpSpPr>
        <a:xfrm>
          <a:off x="0" y="0"/>
          <a:ext cx="0" cy="0"/>
          <a:chOff x="0" y="0"/>
          <a:chExt cx="0" cy="0"/>
        </a:xfrm>
      </p:grpSpPr>
      <p:sp>
        <p:nvSpPr>
          <p:cNvPr id="138" name="Google Shape;138;p21"/>
          <p:cNvSpPr>
            <a:spLocks noGrp="1"/>
          </p:cNvSpPr>
          <p:nvPr>
            <p:ph type="pic" idx="2"/>
          </p:nvPr>
        </p:nvSpPr>
        <p:spPr>
          <a:xfrm>
            <a:off x="5952744" y="64008"/>
            <a:ext cx="5020200" cy="5020200"/>
          </a:xfrm>
          <a:prstGeom prst="ellipse">
            <a:avLst/>
          </a:prstGeom>
          <a:noFill/>
          <a:ln w="152400" cap="flat" cmpd="sng">
            <a:solidFill>
              <a:schemeClr val="dk2"/>
            </a:solidFill>
            <a:prstDash val="solid"/>
            <a:round/>
            <a:headEnd type="none" w="sm" len="sm"/>
            <a:tailEnd type="none" w="sm" len="sm"/>
          </a:ln>
        </p:spPr>
      </p:sp>
      <p:sp>
        <p:nvSpPr>
          <p:cNvPr id="139" name="Google Shape;139;p21"/>
          <p:cNvSpPr txBox="1">
            <a:spLocks noGrp="1"/>
          </p:cNvSpPr>
          <p:nvPr>
            <p:ph type="title"/>
          </p:nvPr>
        </p:nvSpPr>
        <p:spPr>
          <a:xfrm>
            <a:off x="724650" y="576044"/>
            <a:ext cx="4947900" cy="10974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1"/>
          <p:cNvSpPr txBox="1">
            <a:spLocks noGrp="1"/>
          </p:cNvSpPr>
          <p:nvPr>
            <p:ph type="subTitle" idx="1"/>
          </p:nvPr>
        </p:nvSpPr>
        <p:spPr>
          <a:xfrm>
            <a:off x="724650" y="1674589"/>
            <a:ext cx="49515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1"/>
          <p:cNvSpPr/>
          <p:nvPr/>
        </p:nvSpPr>
        <p:spPr>
          <a:xfrm>
            <a:off x="-1097205" y="-63042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2" name="Google Shape;142;p21"/>
          <p:cNvSpPr/>
          <p:nvPr/>
        </p:nvSpPr>
        <p:spPr>
          <a:xfrm>
            <a:off x="-2284826" y="45994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3" name="Google Shape;143;p21"/>
          <p:cNvSpPr txBox="1"/>
          <p:nvPr/>
        </p:nvSpPr>
        <p:spPr>
          <a:xfrm>
            <a:off x="724650" y="3714250"/>
            <a:ext cx="375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lang="en" sz="1000" b="1" u="sng">
                <a:solidFill>
                  <a:schemeClr val="dk1"/>
                </a:solid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000">
                <a:solidFill>
                  <a:schemeClr val="dk1"/>
                </a:solidFill>
                <a:latin typeface="Assistant"/>
                <a:ea typeface="Assistant"/>
                <a:cs typeface="Assistant"/>
                <a:sym typeface="Assistant"/>
              </a:rPr>
              <a:t>, including icons by </a:t>
            </a:r>
            <a:r>
              <a:rPr lang="en" sz="10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000">
                <a:solidFill>
                  <a:schemeClr val="dk1"/>
                </a:solidFill>
                <a:latin typeface="Assistant"/>
                <a:ea typeface="Assistant"/>
                <a:cs typeface="Assistant"/>
                <a:sym typeface="Assistant"/>
              </a:rPr>
              <a:t>, infographics &amp; images by </a:t>
            </a:r>
            <a:r>
              <a:rPr lang="en" sz="10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ssistant"/>
              <a:ea typeface="Assistant"/>
              <a:cs typeface="Assistant"/>
              <a:sym typeface="Assistan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4"/>
        <p:cNvGrpSpPr/>
        <p:nvPr/>
      </p:nvGrpSpPr>
      <p:grpSpPr>
        <a:xfrm>
          <a:off x="0" y="0"/>
          <a:ext cx="0" cy="0"/>
          <a:chOff x="0" y="0"/>
          <a:chExt cx="0" cy="0"/>
        </a:xfrm>
      </p:grpSpPr>
      <p:sp>
        <p:nvSpPr>
          <p:cNvPr id="145" name="Google Shape;145;p22"/>
          <p:cNvSpPr/>
          <p:nvPr/>
        </p:nvSpPr>
        <p:spPr>
          <a:xfrm>
            <a:off x="-4655530" y="-459889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6" name="Google Shape;146;p22"/>
          <p:cNvSpPr/>
          <p:nvPr/>
        </p:nvSpPr>
        <p:spPr>
          <a:xfrm>
            <a:off x="7450074" y="4326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7"/>
        <p:cNvGrpSpPr/>
        <p:nvPr/>
      </p:nvGrpSpPr>
      <p:grpSpPr>
        <a:xfrm>
          <a:off x="0" y="0"/>
          <a:ext cx="0" cy="0"/>
          <a:chOff x="0" y="0"/>
          <a:chExt cx="0" cy="0"/>
        </a:xfrm>
      </p:grpSpPr>
      <p:sp>
        <p:nvSpPr>
          <p:cNvPr id="148" name="Google Shape;148;p23"/>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9" name="Google Shape;149;p23"/>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69126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8"/>
          <p:cNvSpPr txBox="1">
            <a:spLocks noGrp="1"/>
          </p:cNvSpPr>
          <p:nvPr>
            <p:ph type="subTitle" idx="1"/>
          </p:nvPr>
        </p:nvSpPr>
        <p:spPr>
          <a:xfrm>
            <a:off x="691275"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8"/>
          <p:cNvSpPr txBox="1">
            <a:spLocks noGrp="1"/>
          </p:cNvSpPr>
          <p:nvPr>
            <p:ph type="title" idx="2"/>
          </p:nvPr>
        </p:nvSpPr>
        <p:spPr>
          <a:xfrm>
            <a:off x="463522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8"/>
          <p:cNvSpPr txBox="1">
            <a:spLocks noGrp="1"/>
          </p:cNvSpPr>
          <p:nvPr>
            <p:ph type="subTitle" idx="3"/>
          </p:nvPr>
        </p:nvSpPr>
        <p:spPr>
          <a:xfrm>
            <a:off x="4635226"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8"/>
          <p:cNvSpPr txBox="1">
            <a:spLocks noGrp="1"/>
          </p:cNvSpPr>
          <p:nvPr>
            <p:ph type="title" idx="4"/>
          </p:nvPr>
        </p:nvSpPr>
        <p:spPr>
          <a:xfrm>
            <a:off x="2664594" y="2270189"/>
            <a:ext cx="18198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8"/>
          <p:cNvSpPr txBox="1">
            <a:spLocks noGrp="1"/>
          </p:cNvSpPr>
          <p:nvPr>
            <p:ph type="subTitle" idx="5"/>
          </p:nvPr>
        </p:nvSpPr>
        <p:spPr>
          <a:xfrm>
            <a:off x="2663248"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8"/>
          <p:cNvSpPr txBox="1">
            <a:spLocks noGrp="1"/>
          </p:cNvSpPr>
          <p:nvPr>
            <p:ph type="title" idx="6"/>
          </p:nvPr>
        </p:nvSpPr>
        <p:spPr>
          <a:xfrm>
            <a:off x="6630234" y="2270189"/>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8"/>
          <p:cNvSpPr txBox="1">
            <a:spLocks noGrp="1"/>
          </p:cNvSpPr>
          <p:nvPr>
            <p:ph type="subTitle" idx="7"/>
          </p:nvPr>
        </p:nvSpPr>
        <p:spPr>
          <a:xfrm>
            <a:off x="6630229"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8"/>
          <p:cNvSpPr txBox="1">
            <a:spLocks noGrp="1"/>
          </p:cNvSpPr>
          <p:nvPr>
            <p:ph type="title" idx="8"/>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0" name="Google Shape;110;p18"/>
          <p:cNvSpPr/>
          <p:nvPr/>
        </p:nvSpPr>
        <p:spPr>
          <a:xfrm>
            <a:off x="-2289676" y="-299900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11" name="Google Shape;111;p18"/>
          <p:cNvSpPr/>
          <p:nvPr/>
        </p:nvSpPr>
        <p:spPr>
          <a:xfrm>
            <a:off x="8644870" y="-2771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extLst>
      <p:ext uri="{BB962C8B-B14F-4D97-AF65-F5344CB8AC3E}">
        <p14:creationId xmlns:p14="http://schemas.microsoft.com/office/powerpoint/2010/main" val="304022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704450" y="2227064"/>
            <a:ext cx="5735100" cy="14082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4082250" y="1332258"/>
            <a:ext cx="979500" cy="548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07900" y="3719892"/>
            <a:ext cx="5728200" cy="36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3"/>
          <p:cNvSpPr/>
          <p:nvPr/>
        </p:nvSpPr>
        <p:spPr>
          <a:xfrm flipH="1">
            <a:off x="-2928480" y="12433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8" name="Google Shape;18;p3"/>
          <p:cNvSpPr/>
          <p:nvPr/>
        </p:nvSpPr>
        <p:spPr>
          <a:xfrm flipH="1">
            <a:off x="6742574" y="-5151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285017"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title" idx="2"/>
          </p:nvPr>
        </p:nvSpPr>
        <p:spPr>
          <a:xfrm>
            <a:off x="4647783"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subTitle" idx="1"/>
          </p:nvPr>
        </p:nvSpPr>
        <p:spPr>
          <a:xfrm>
            <a:off x="4647783" y="2564945"/>
            <a:ext cx="3211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3"/>
          </p:nvPr>
        </p:nvSpPr>
        <p:spPr>
          <a:xfrm>
            <a:off x="1284717" y="2564945"/>
            <a:ext cx="32121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title" idx="4"/>
          </p:nvPr>
        </p:nvSpPr>
        <p:spPr>
          <a:xfrm>
            <a:off x="720000" y="365750"/>
            <a:ext cx="77109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0" name="Google Shape;30;p5"/>
          <p:cNvSpPr/>
          <p:nvPr/>
        </p:nvSpPr>
        <p:spPr>
          <a:xfrm>
            <a:off x="-2356976" y="-253465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31" name="Google Shape;31;p5"/>
          <p:cNvSpPr/>
          <p:nvPr/>
        </p:nvSpPr>
        <p:spPr>
          <a:xfrm>
            <a:off x="1238545" y="4599426"/>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a:spLocks noGrp="1"/>
          </p:cNvSpPr>
          <p:nvPr>
            <p:ph type="pic" idx="2"/>
          </p:nvPr>
        </p:nvSpPr>
        <p:spPr>
          <a:xfrm flipH="1">
            <a:off x="-1574814" y="280500"/>
            <a:ext cx="4582500" cy="4582500"/>
          </a:xfrm>
          <a:prstGeom prst="ellipse">
            <a:avLst/>
          </a:prstGeom>
          <a:noFill/>
          <a:ln>
            <a:noFill/>
          </a:ln>
        </p:spPr>
      </p:sp>
      <p:sp>
        <p:nvSpPr>
          <p:cNvPr id="38" name="Google Shape;38;p7"/>
          <p:cNvSpPr txBox="1">
            <a:spLocks noGrp="1"/>
          </p:cNvSpPr>
          <p:nvPr>
            <p:ph type="body" idx="1"/>
          </p:nvPr>
        </p:nvSpPr>
        <p:spPr>
          <a:xfrm flipH="1">
            <a:off x="4302725" y="1776800"/>
            <a:ext cx="4113600" cy="1760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accent2"/>
              </a:buClr>
              <a:buSzPts val="1200"/>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04800" rtl="0">
              <a:lnSpc>
                <a:spcPct val="100000"/>
              </a:lnSpc>
              <a:spcBef>
                <a:spcPts val="1600"/>
              </a:spcBef>
              <a:spcAft>
                <a:spcPts val="0"/>
              </a:spcAft>
              <a:buSzPts val="1200"/>
              <a:buFont typeface="Nunito Light"/>
              <a:buChar char="○"/>
              <a:defRPr/>
            </a:lvl5pPr>
            <a:lvl6pPr marL="2743200" lvl="5" indent="-304800" rtl="0">
              <a:lnSpc>
                <a:spcPct val="100000"/>
              </a:lnSpc>
              <a:spcBef>
                <a:spcPts val="1600"/>
              </a:spcBef>
              <a:spcAft>
                <a:spcPts val="0"/>
              </a:spcAft>
              <a:buSzPts val="12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04800" rtl="0">
              <a:lnSpc>
                <a:spcPct val="100000"/>
              </a:lnSpc>
              <a:spcBef>
                <a:spcPts val="1600"/>
              </a:spcBef>
              <a:spcAft>
                <a:spcPts val="1600"/>
              </a:spcAft>
              <a:buSzPts val="1200"/>
              <a:buFont typeface="Nunito Light"/>
              <a:buChar char="■"/>
              <a:defRPr/>
            </a:lvl9pPr>
          </a:lstStyle>
          <a:p>
            <a:endParaRPr/>
          </a:p>
        </p:txBody>
      </p:sp>
      <p:sp>
        <p:nvSpPr>
          <p:cNvPr id="39" name="Google Shape;39;p7"/>
          <p:cNvSpPr txBox="1">
            <a:spLocks noGrp="1"/>
          </p:cNvSpPr>
          <p:nvPr>
            <p:ph type="title"/>
          </p:nvPr>
        </p:nvSpPr>
        <p:spPr>
          <a:xfrm>
            <a:off x="3478025" y="365750"/>
            <a:ext cx="4938300" cy="548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 name="Google Shape;40;p7"/>
          <p:cNvSpPr/>
          <p:nvPr/>
        </p:nvSpPr>
        <p:spPr>
          <a:xfrm>
            <a:off x="7652049" y="41923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8690545" y="-17390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3" name="Google Shape;43;p8"/>
          <p:cNvSpPr/>
          <p:nvPr/>
        </p:nvSpPr>
        <p:spPr>
          <a:xfrm>
            <a:off x="-3188251" y="1383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4" name="Google Shape;44;p8"/>
          <p:cNvSpPr txBox="1">
            <a:spLocks noGrp="1"/>
          </p:cNvSpPr>
          <p:nvPr>
            <p:ph type="title"/>
          </p:nvPr>
        </p:nvSpPr>
        <p:spPr>
          <a:xfrm>
            <a:off x="1280250" y="1482300"/>
            <a:ext cx="6583500" cy="217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1119450" y="1702500"/>
            <a:ext cx="69051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1119450" y="2526598"/>
            <a:ext cx="6905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 name="Google Shape;48;p9"/>
          <p:cNvSpPr/>
          <p:nvPr/>
        </p:nvSpPr>
        <p:spPr>
          <a:xfrm>
            <a:off x="-4924630" y="-4894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9" name="Google Shape;49;p9"/>
          <p:cNvSpPr/>
          <p:nvPr/>
        </p:nvSpPr>
        <p:spPr>
          <a:xfrm>
            <a:off x="7871974" y="42303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100" y="0"/>
            <a:ext cx="9144000" cy="5143500"/>
          </a:xfrm>
          <a:prstGeom prst="rect">
            <a:avLst/>
          </a:prstGeom>
          <a:noFill/>
          <a:ln>
            <a:noFill/>
          </a:ln>
        </p:spPr>
      </p:sp>
      <p:sp>
        <p:nvSpPr>
          <p:cNvPr id="52" name="Google Shape;52;p10"/>
          <p:cNvSpPr txBox="1">
            <a:spLocks noGrp="1"/>
          </p:cNvSpPr>
          <p:nvPr>
            <p:ph type="title"/>
          </p:nvPr>
        </p:nvSpPr>
        <p:spPr>
          <a:xfrm>
            <a:off x="3847075" y="3592925"/>
            <a:ext cx="4583700" cy="10065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1723785" y="1276675"/>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1" name="Google Shape;61;p13"/>
          <p:cNvSpPr txBox="1">
            <a:spLocks noGrp="1"/>
          </p:cNvSpPr>
          <p:nvPr>
            <p:ph type="title" idx="2"/>
          </p:nvPr>
        </p:nvSpPr>
        <p:spPr>
          <a:xfrm flipH="1">
            <a:off x="1723785" y="2340479"/>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 name="Google Shape;62;p13"/>
          <p:cNvSpPr txBox="1">
            <a:spLocks noGrp="1"/>
          </p:cNvSpPr>
          <p:nvPr>
            <p:ph type="title" idx="3" hasCustomPrompt="1"/>
          </p:nvPr>
        </p:nvSpPr>
        <p:spPr>
          <a:xfrm>
            <a:off x="883516"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4" hasCustomPrompt="1"/>
          </p:nvPr>
        </p:nvSpPr>
        <p:spPr>
          <a:xfrm flipH="1">
            <a:off x="883516"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5"/>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13"/>
          <p:cNvSpPr txBox="1">
            <a:spLocks noGrp="1"/>
          </p:cNvSpPr>
          <p:nvPr>
            <p:ph type="title" idx="6"/>
          </p:nvPr>
        </p:nvSpPr>
        <p:spPr>
          <a:xfrm>
            <a:off x="1723785" y="3394147"/>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 name="Google Shape;66;p13"/>
          <p:cNvSpPr txBox="1">
            <a:spLocks noGrp="1"/>
          </p:cNvSpPr>
          <p:nvPr>
            <p:ph type="title" idx="7"/>
          </p:nvPr>
        </p:nvSpPr>
        <p:spPr>
          <a:xfrm flipH="1">
            <a:off x="5503184" y="2337933"/>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13"/>
          <p:cNvSpPr txBox="1">
            <a:spLocks noGrp="1"/>
          </p:cNvSpPr>
          <p:nvPr>
            <p:ph type="title" idx="8" hasCustomPrompt="1"/>
          </p:nvPr>
        </p:nvSpPr>
        <p:spPr>
          <a:xfrm>
            <a:off x="883516"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9" hasCustomPrompt="1"/>
          </p:nvPr>
        </p:nvSpPr>
        <p:spPr>
          <a:xfrm flipH="1">
            <a:off x="4687893"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13"/>
          </p:nvPr>
        </p:nvSpPr>
        <p:spPr>
          <a:xfrm>
            <a:off x="5503184" y="12766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title" idx="14"/>
          </p:nvPr>
        </p:nvSpPr>
        <p:spPr>
          <a:xfrm flipH="1">
            <a:off x="5503184" y="34042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3"/>
          <p:cNvSpPr txBox="1">
            <a:spLocks noGrp="1"/>
          </p:cNvSpPr>
          <p:nvPr>
            <p:ph type="title" idx="15" hasCustomPrompt="1"/>
          </p:nvPr>
        </p:nvSpPr>
        <p:spPr>
          <a:xfrm>
            <a:off x="4687893"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6" hasCustomPrompt="1"/>
          </p:nvPr>
        </p:nvSpPr>
        <p:spPr>
          <a:xfrm flipH="1">
            <a:off x="4687893"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p:nvPr/>
        </p:nvSpPr>
        <p:spPr>
          <a:xfrm>
            <a:off x="-6249805" y="-714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74" name="Google Shape;74;p13"/>
          <p:cNvSpPr/>
          <p:nvPr/>
        </p:nvSpPr>
        <p:spPr>
          <a:xfrm>
            <a:off x="7735399" y="-287992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Encode Sans SemiBold"/>
              <a:buNone/>
              <a:defRPr sz="3000">
                <a:solidFill>
                  <a:schemeClr val="dk1"/>
                </a:solidFill>
                <a:latin typeface="Encode Sans SemiBold"/>
                <a:ea typeface="Encode Sans SemiBold"/>
                <a:cs typeface="Encode Sans SemiBold"/>
                <a:sym typeface="Encode Sans SemiBold"/>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2" r:id="rId10"/>
    <p:sldLayoutId id="2147483666" r:id="rId11"/>
    <p:sldLayoutId id="2147483667" r:id="rId12"/>
    <p:sldLayoutId id="2147483668" r:id="rId13"/>
    <p:sldLayoutId id="2147483669"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9.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3" name="Google Shape;163;p27"/>
          <p:cNvSpPr/>
          <p:nvPr/>
        </p:nvSpPr>
        <p:spPr>
          <a:xfrm>
            <a:off x="5361710"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pic>
        <p:nvPicPr>
          <p:cNvPr id="160" name="Google Shape;160;p27"/>
          <p:cNvPicPr preferRelativeResize="0"/>
          <p:nvPr/>
        </p:nvPicPr>
        <p:blipFill>
          <a:blip r:embed="rId3">
            <a:alphaModFix/>
          </a:blip>
          <a:stretch>
            <a:fillRect/>
          </a:stretch>
        </p:blipFill>
        <p:spPr>
          <a:xfrm>
            <a:off x="2172924" y="5821075"/>
            <a:ext cx="4187174" cy="2355275"/>
          </a:xfrm>
          <a:prstGeom prst="rect">
            <a:avLst/>
          </a:prstGeom>
          <a:noFill/>
          <a:ln w="76200" cap="flat" cmpd="sng">
            <a:solidFill>
              <a:srgbClr val="00FF00"/>
            </a:solidFill>
            <a:prstDash val="solid"/>
            <a:round/>
            <a:headEnd type="none" w="sm" len="sm"/>
            <a:tailEnd type="none" w="sm" len="sm"/>
          </a:ln>
        </p:spPr>
      </p:pic>
      <p:sp>
        <p:nvSpPr>
          <p:cNvPr id="161" name="Google Shape;161;p27"/>
          <p:cNvSpPr txBox="1">
            <a:spLocks noGrp="1"/>
          </p:cNvSpPr>
          <p:nvPr>
            <p:ph type="ctrTitle"/>
          </p:nvPr>
        </p:nvSpPr>
        <p:spPr>
          <a:xfrm>
            <a:off x="62936" y="816862"/>
            <a:ext cx="6007925" cy="180202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36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sym typeface="Encode Sans Medium"/>
              </a:rPr>
              <a:t>CHÀO MỪNG QUÝ THẦY CÔ ĐẾN VỚI BUỔI BÁO CÁO LẦN 2: </a:t>
            </a:r>
            <a:r>
              <a:rPr lang="en-US" sz="3600" b="0" dirty="0">
                <a:latin typeface="Calibri" panose="020F0502020204030204" pitchFamily="34" charset="0"/>
                <a:ea typeface="Calibri" panose="020F0502020204030204" pitchFamily="34" charset="0"/>
                <a:cs typeface="Calibri" panose="020F0502020204030204" pitchFamily="34" charset="0"/>
                <a:sym typeface="Encode Sans Medium"/>
              </a:rPr>
              <a:t>	</a:t>
            </a:r>
            <a:r>
              <a:rPr lang="en-US" sz="6500" b="1" dirty="0">
                <a:latin typeface="Calibri" panose="020F0502020204030204" pitchFamily="34" charset="0"/>
                <a:ea typeface="Calibri" panose="020F0502020204030204" pitchFamily="34" charset="0"/>
                <a:cs typeface="Calibri" panose="020F0502020204030204" pitchFamily="34" charset="0"/>
                <a:sym typeface="Encode Sans Medium"/>
              </a:rPr>
              <a:t>ĐỀ TÀI 21</a:t>
            </a:r>
            <a:endParaRPr lang="en-US" sz="6500" b="1" dirty="0">
              <a:latin typeface="Calibri" panose="020F0502020204030204" pitchFamily="34" charset="0"/>
              <a:ea typeface="Calibri" panose="020F0502020204030204" pitchFamily="34" charset="0"/>
              <a:cs typeface="Calibri" panose="020F0502020204030204" pitchFamily="34" charset="0"/>
            </a:endParaRPr>
          </a:p>
        </p:txBody>
      </p:sp>
      <p:pic>
        <p:nvPicPr>
          <p:cNvPr id="1032" name="Picture 8" descr="Texte De Lettrage De Bienvenue Illustration De Style De Calligraphie  Moderne | Vecteur Premium">
            <a:extLst>
              <a:ext uri="{FF2B5EF4-FFF2-40B4-BE49-F238E27FC236}">
                <a16:creationId xmlns:a16="http://schemas.microsoft.com/office/drawing/2014/main" id="{5725060F-1914-1415-2324-55753DCD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710" y="1263518"/>
            <a:ext cx="4513079" cy="27107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031333" y="88833"/>
            <a:ext cx="3674219"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a:latin typeface="Calibri" panose="020F0502020204030204" pitchFamily="34" charset="0"/>
                <a:ea typeface="Calibri" panose="020F0502020204030204" pitchFamily="34" charset="0"/>
                <a:cs typeface="Calibri" panose="020F0502020204030204" pitchFamily="34" charset="0"/>
              </a:rPr>
              <a:t>REACTIVE SYSTEM </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a:t>02</a:t>
            </a:r>
            <a:endParaRPr lang="en" sz="2500" dirty="0"/>
          </a:p>
        </p:txBody>
      </p:sp>
      <p:sp>
        <p:nvSpPr>
          <p:cNvPr id="6" name="Google Shape;192;p29">
            <a:extLst>
              <a:ext uri="{FF2B5EF4-FFF2-40B4-BE49-F238E27FC236}">
                <a16:creationId xmlns:a16="http://schemas.microsoft.com/office/drawing/2014/main" id="{80150B89-5FEE-CE0D-B58A-2F9E137EE6CA}"/>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192;p29">
            <a:extLst>
              <a:ext uri="{FF2B5EF4-FFF2-40B4-BE49-F238E27FC236}">
                <a16:creationId xmlns:a16="http://schemas.microsoft.com/office/drawing/2014/main" id="{240597EF-6334-2AB1-EFD3-43C17708593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B7A0EF14-2B9E-DE46-8E13-4373D4A9C555}"/>
              </a:ext>
            </a:extLst>
          </p:cNvPr>
          <p:cNvSpPr/>
          <p:nvPr/>
        </p:nvSpPr>
        <p:spPr>
          <a:xfrm>
            <a:off x="333150" y="1007530"/>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Thời</a:t>
            </a:r>
            <a:r>
              <a:rPr lang="en-US" sz="1800" b="1" dirty="0">
                <a:solidFill>
                  <a:schemeClr val="bg1">
                    <a:lumMod val="10000"/>
                  </a:schemeClr>
                </a:solidFill>
              </a:rPr>
              <a:t> </a:t>
            </a:r>
            <a:r>
              <a:rPr lang="en-US" sz="1800" b="1" dirty="0" err="1">
                <a:solidFill>
                  <a:schemeClr val="bg1">
                    <a:lumMod val="10000"/>
                  </a:schemeClr>
                </a:solidFill>
              </a:rPr>
              <a:t>gian</a:t>
            </a:r>
            <a:r>
              <a:rPr lang="en-US" sz="1800" b="1" dirty="0">
                <a:solidFill>
                  <a:schemeClr val="bg1">
                    <a:lumMod val="10000"/>
                  </a:schemeClr>
                </a:solidFill>
              </a:rPr>
              <a:t> </a:t>
            </a:r>
            <a:r>
              <a:rPr lang="en-US" sz="1800" b="1" dirty="0" err="1">
                <a:solidFill>
                  <a:schemeClr val="bg1">
                    <a:lumMod val="10000"/>
                  </a:schemeClr>
                </a:solidFill>
              </a:rPr>
              <a:t>phản</a:t>
            </a:r>
            <a:r>
              <a:rPr lang="en-US" sz="1800" b="1" dirty="0">
                <a:solidFill>
                  <a:schemeClr val="bg1">
                    <a:lumMod val="10000"/>
                  </a:schemeClr>
                </a:solidFill>
              </a:rPr>
              <a:t> </a:t>
            </a:r>
            <a:r>
              <a:rPr lang="en-US" sz="1800" b="1" dirty="0" err="1">
                <a:solidFill>
                  <a:schemeClr val="bg1">
                    <a:lumMod val="10000"/>
                  </a:schemeClr>
                </a:solidFill>
              </a:rPr>
              <a:t>hồi</a:t>
            </a:r>
            <a:endParaRPr lang="en-US" sz="1800" b="1" dirty="0">
              <a:solidFill>
                <a:schemeClr val="bg1">
                  <a:lumMod val="10000"/>
                </a:schemeClr>
              </a:solidFill>
            </a:endParaRPr>
          </a:p>
        </p:txBody>
      </p:sp>
      <p:sp>
        <p:nvSpPr>
          <p:cNvPr id="8" name="Rectangle: Rounded Corners 7">
            <a:extLst>
              <a:ext uri="{FF2B5EF4-FFF2-40B4-BE49-F238E27FC236}">
                <a16:creationId xmlns:a16="http://schemas.microsoft.com/office/drawing/2014/main" id="{FB829C6C-4AF5-02B3-DC8D-89964D896CA3}"/>
              </a:ext>
            </a:extLst>
          </p:cNvPr>
          <p:cNvSpPr/>
          <p:nvPr/>
        </p:nvSpPr>
        <p:spPr>
          <a:xfrm>
            <a:off x="6229999" y="816967"/>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a:t>
            </a:r>
            <a:r>
              <a:rPr lang="en-US" sz="1800" b="1" dirty="0" err="1">
                <a:solidFill>
                  <a:schemeClr val="bg1">
                    <a:lumMod val="10000"/>
                  </a:schemeClr>
                </a:solidFill>
              </a:rPr>
              <a:t>kiên</a:t>
            </a:r>
            <a:r>
              <a:rPr lang="en-US" sz="1800" b="1" dirty="0">
                <a:solidFill>
                  <a:schemeClr val="bg1">
                    <a:lumMod val="10000"/>
                  </a:schemeClr>
                </a:solidFill>
              </a:rPr>
              <a:t> </a:t>
            </a:r>
            <a:r>
              <a:rPr lang="en-US" sz="1800" b="1" dirty="0" err="1">
                <a:solidFill>
                  <a:schemeClr val="bg1">
                    <a:lumMod val="10000"/>
                  </a:schemeClr>
                </a:solidFill>
              </a:rPr>
              <a:t>cố</a:t>
            </a:r>
            <a:endParaRPr lang="en-US" sz="1800" b="1" dirty="0">
              <a:solidFill>
                <a:schemeClr val="bg1">
                  <a:lumMod val="10000"/>
                </a:schemeClr>
              </a:solidFill>
            </a:endParaRPr>
          </a:p>
        </p:txBody>
      </p:sp>
      <p:sp>
        <p:nvSpPr>
          <p:cNvPr id="9" name="Rectangle: Rounded Corners 8">
            <a:extLst>
              <a:ext uri="{FF2B5EF4-FFF2-40B4-BE49-F238E27FC236}">
                <a16:creationId xmlns:a16="http://schemas.microsoft.com/office/drawing/2014/main" id="{FFFC257E-203B-A825-F61F-B68DAF2BEC7D}"/>
              </a:ext>
            </a:extLst>
          </p:cNvPr>
          <p:cNvSpPr/>
          <p:nvPr/>
        </p:nvSpPr>
        <p:spPr>
          <a:xfrm>
            <a:off x="6621289" y="3592139"/>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co </a:t>
            </a:r>
            <a:r>
              <a:rPr lang="en-US" sz="1800" b="1" dirty="0" err="1">
                <a:solidFill>
                  <a:schemeClr val="bg1">
                    <a:lumMod val="10000"/>
                  </a:schemeClr>
                </a:solidFill>
              </a:rPr>
              <a:t>giãn</a:t>
            </a:r>
            <a:endParaRPr lang="en-US" sz="1800" b="1" dirty="0">
              <a:solidFill>
                <a:schemeClr val="bg1">
                  <a:lumMod val="10000"/>
                </a:schemeClr>
              </a:solidFill>
            </a:endParaRPr>
          </a:p>
        </p:txBody>
      </p:sp>
      <p:pic>
        <p:nvPicPr>
          <p:cNvPr id="10" name="Picture 2" descr="What is Reactive Programming?. Hello everyone. In this article, let us… |  by Dineshchandgr - A Top writer in Technology | Javarevisited | Medium">
            <a:extLst>
              <a:ext uri="{FF2B5EF4-FFF2-40B4-BE49-F238E27FC236}">
                <a16:creationId xmlns:a16="http://schemas.microsoft.com/office/drawing/2014/main" id="{4DA1B75E-0E70-8189-3589-8A625165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235" y="746494"/>
            <a:ext cx="3882764" cy="40205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2B6B0493-729A-D5D7-FBBE-F7311FA11C27}"/>
              </a:ext>
            </a:extLst>
          </p:cNvPr>
          <p:cNvSpPr/>
          <p:nvPr/>
        </p:nvSpPr>
        <p:spPr>
          <a:xfrm rot="19213587">
            <a:off x="5731164" y="1718763"/>
            <a:ext cx="502580"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8FE94EF6-02A8-3879-8C8C-15267C57554D}"/>
              </a:ext>
            </a:extLst>
          </p:cNvPr>
          <p:cNvSpPr/>
          <p:nvPr/>
        </p:nvSpPr>
        <p:spPr>
          <a:xfrm>
            <a:off x="5494510" y="3879237"/>
            <a:ext cx="81874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1879879-5A7F-48D1-B649-3D8E5B55BFEF}"/>
              </a:ext>
            </a:extLst>
          </p:cNvPr>
          <p:cNvSpPr/>
          <p:nvPr/>
        </p:nvSpPr>
        <p:spPr>
          <a:xfrm rot="10468923">
            <a:off x="2407806" y="1316454"/>
            <a:ext cx="60331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CB8E1A71-0C4D-9F8C-A95E-A482329DD0B4}"/>
              </a:ext>
            </a:extLst>
          </p:cNvPr>
          <p:cNvSpPr/>
          <p:nvPr/>
        </p:nvSpPr>
        <p:spPr>
          <a:xfrm rot="8922448">
            <a:off x="2163807" y="2958991"/>
            <a:ext cx="366856"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3FE4E1E-DF9B-4100-181B-0AFFCFFCFD79}"/>
              </a:ext>
            </a:extLst>
          </p:cNvPr>
          <p:cNvSpPr/>
          <p:nvPr/>
        </p:nvSpPr>
        <p:spPr>
          <a:xfrm>
            <a:off x="144146" y="3341096"/>
            <a:ext cx="2151519"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Khả</a:t>
            </a:r>
            <a:r>
              <a:rPr lang="en-US" sz="1800" b="1" dirty="0">
                <a:solidFill>
                  <a:schemeClr val="bg1">
                    <a:lumMod val="10000"/>
                  </a:schemeClr>
                </a:solidFill>
              </a:rPr>
              <a:t> </a:t>
            </a:r>
            <a:r>
              <a:rPr lang="en-US" sz="1800" b="1" dirty="0" err="1">
                <a:solidFill>
                  <a:schemeClr val="bg1">
                    <a:lumMod val="10000"/>
                  </a:schemeClr>
                </a:solidFill>
              </a:rPr>
              <a:t>năng</a:t>
            </a:r>
            <a:r>
              <a:rPr lang="en-US" sz="1800" b="1" dirty="0">
                <a:solidFill>
                  <a:schemeClr val="bg1">
                    <a:lumMod val="10000"/>
                  </a:schemeClr>
                </a:solidFill>
              </a:rPr>
              <a:t> </a:t>
            </a:r>
            <a:r>
              <a:rPr lang="en-US" sz="1800" b="1" dirty="0" err="1">
                <a:solidFill>
                  <a:schemeClr val="bg1">
                    <a:lumMod val="10000"/>
                  </a:schemeClr>
                </a:solidFill>
              </a:rPr>
              <a:t>truyền</a:t>
            </a:r>
            <a:r>
              <a:rPr lang="en-US" sz="1800" b="1" dirty="0">
                <a:solidFill>
                  <a:schemeClr val="bg1">
                    <a:lumMod val="10000"/>
                  </a:schemeClr>
                </a:solidFill>
              </a:rPr>
              <a:t> </a:t>
            </a:r>
            <a:r>
              <a:rPr lang="en-US" sz="1800" b="1" dirty="0" err="1">
                <a:solidFill>
                  <a:schemeClr val="bg1">
                    <a:lumMod val="10000"/>
                  </a:schemeClr>
                </a:solidFill>
              </a:rPr>
              <a:t>thông</a:t>
            </a:r>
            <a:r>
              <a:rPr lang="en-US" sz="1800" b="1" dirty="0">
                <a:solidFill>
                  <a:schemeClr val="bg1">
                    <a:lumMod val="10000"/>
                  </a:schemeClr>
                </a:solidFill>
              </a:rPr>
              <a:t> </a:t>
            </a:r>
            <a:r>
              <a:rPr lang="en-US" sz="1800" b="1" dirty="0" err="1">
                <a:solidFill>
                  <a:schemeClr val="bg1">
                    <a:lumMod val="10000"/>
                  </a:schemeClr>
                </a:solidFill>
              </a:rPr>
              <a:t>điệp</a:t>
            </a:r>
            <a:endParaRPr lang="en-US" sz="1800" b="1" dirty="0">
              <a:solidFill>
                <a:schemeClr val="bg1">
                  <a:lumMod val="10000"/>
                </a:schemeClr>
              </a:solidFill>
            </a:endParaRPr>
          </a:p>
        </p:txBody>
      </p:sp>
    </p:spTree>
    <p:extLst>
      <p:ext uri="{BB962C8B-B14F-4D97-AF65-F5344CB8AC3E}">
        <p14:creationId xmlns:p14="http://schemas.microsoft.com/office/powerpoint/2010/main" val="1885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randombar(horizontal)">
                                      <p:cBhvr>
                                        <p:cTn id="39" dur="500"/>
                                        <p:tgtEl>
                                          <p:spTgt spid="1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LỢI THẾ CỦA REACTIVE</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03</a:t>
            </a:r>
          </a:p>
        </p:txBody>
      </p:sp>
      <p:pic>
        <p:nvPicPr>
          <p:cNvPr id="1026" name="Picture 2" descr="How to reduce Initial Server Response Time for Faster Website Performance -  GTECH Blogs">
            <a:extLst>
              <a:ext uri="{FF2B5EF4-FFF2-40B4-BE49-F238E27FC236}">
                <a16:creationId xmlns:a16="http://schemas.microsoft.com/office/drawing/2014/main" id="{3A9EE063-6A75-6D2B-0C3F-2F8D41481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094" y="909851"/>
            <a:ext cx="3100368" cy="17439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Power-Up Icons - Free SVG &amp; PNG Power-Up Images - Noun Project">
            <a:extLst>
              <a:ext uri="{FF2B5EF4-FFF2-40B4-BE49-F238E27FC236}">
                <a16:creationId xmlns:a16="http://schemas.microsoft.com/office/drawing/2014/main" id="{E97B5150-991F-C5D5-ADA9-A15382C1C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080" y="140714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5891FA-E7FB-B634-8D1C-AE3A3FAEBD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466" y="2628311"/>
            <a:ext cx="2515189" cy="25151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19BBE51-8A76-A746-357C-854CF1C95A4A}"/>
              </a:ext>
            </a:extLst>
          </p:cNvPr>
          <p:cNvSpPr/>
          <p:nvPr/>
        </p:nvSpPr>
        <p:spPr>
          <a:xfrm>
            <a:off x="1042094" y="2786696"/>
            <a:ext cx="205461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phản hồi nhanh</a:t>
            </a:r>
            <a:endParaRPr lang="en-US" sz="1800" b="1" dirty="0">
              <a:solidFill>
                <a:schemeClr val="bg1">
                  <a:lumMod val="10000"/>
                </a:schemeClr>
              </a:solidFill>
            </a:endParaRPr>
          </a:p>
        </p:txBody>
      </p:sp>
      <p:sp>
        <p:nvSpPr>
          <p:cNvPr id="13" name="Rectangle: Rounded Corners 12">
            <a:extLst>
              <a:ext uri="{FF2B5EF4-FFF2-40B4-BE49-F238E27FC236}">
                <a16:creationId xmlns:a16="http://schemas.microsoft.com/office/drawing/2014/main" id="{C93F376C-1408-B50E-47B1-E377B9A4DCA7}"/>
              </a:ext>
            </a:extLst>
          </p:cNvPr>
          <p:cNvSpPr/>
          <p:nvPr/>
        </p:nvSpPr>
        <p:spPr>
          <a:xfrm>
            <a:off x="6382519" y="3441833"/>
            <a:ext cx="2061496" cy="8881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phục hồi  sau sự cố</a:t>
            </a:r>
            <a:endParaRPr lang="en-US" sz="1800" b="1" dirty="0">
              <a:solidFill>
                <a:schemeClr val="bg1">
                  <a:lumMod val="10000"/>
                </a:schemeClr>
              </a:solidFill>
            </a:endParaRPr>
          </a:p>
        </p:txBody>
      </p:sp>
      <p:sp>
        <p:nvSpPr>
          <p:cNvPr id="14" name="Rectangle: Rounded Corners 13">
            <a:extLst>
              <a:ext uri="{FF2B5EF4-FFF2-40B4-BE49-F238E27FC236}">
                <a16:creationId xmlns:a16="http://schemas.microsoft.com/office/drawing/2014/main" id="{B1F70305-020B-DF9E-5C5D-62D94D97E581}"/>
              </a:ext>
            </a:extLst>
          </p:cNvPr>
          <p:cNvSpPr/>
          <p:nvPr/>
        </p:nvSpPr>
        <p:spPr>
          <a:xfrm>
            <a:off x="1693284" y="4197881"/>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co giãn</a:t>
            </a:r>
            <a:endParaRPr lang="en-US" sz="1800" b="1" dirty="0">
              <a:solidFill>
                <a:schemeClr val="bg1">
                  <a:lumMod val="10000"/>
                </a:schemeClr>
              </a:solidFill>
            </a:endParaRPr>
          </a:p>
        </p:txBody>
      </p:sp>
    </p:spTree>
    <p:extLst>
      <p:ext uri="{BB962C8B-B14F-4D97-AF65-F5344CB8AC3E}">
        <p14:creationId xmlns:p14="http://schemas.microsoft.com/office/powerpoint/2010/main" val="3582978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p:nvPr/>
        </p:nvSpPr>
        <p:spPr>
          <a:xfrm>
            <a:off x="-3509727" y="-69006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7" name="Google Shape;201;p30">
            <a:extLst>
              <a:ext uri="{FF2B5EF4-FFF2-40B4-BE49-F238E27FC236}">
                <a16:creationId xmlns:a16="http://schemas.microsoft.com/office/drawing/2014/main" id="{D5C01468-851A-B2C4-72AE-3AAA022D1508}"/>
              </a:ext>
            </a:extLst>
          </p:cNvPr>
          <p:cNvSpPr/>
          <p:nvPr/>
        </p:nvSpPr>
        <p:spPr>
          <a:xfrm>
            <a:off x="3431656" y="149127"/>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059D37F2-32E7-723D-194D-C3A1765E7B32}"/>
              </a:ext>
            </a:extLst>
          </p:cNvPr>
          <p:cNvSpPr txBox="1">
            <a:spLocks/>
          </p:cNvSpPr>
          <p:nvPr/>
        </p:nvSpPr>
        <p:spPr>
          <a:xfrm>
            <a:off x="4084320" y="91440"/>
            <a:ext cx="4150526"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ỨNG DỤNG THỰC TẾ</a:t>
            </a:r>
          </a:p>
        </p:txBody>
      </p:sp>
      <p:sp>
        <p:nvSpPr>
          <p:cNvPr id="10" name="Google Shape;203;p30">
            <a:extLst>
              <a:ext uri="{FF2B5EF4-FFF2-40B4-BE49-F238E27FC236}">
                <a16:creationId xmlns:a16="http://schemas.microsoft.com/office/drawing/2014/main" id="{70FBA7C6-60B5-3E26-81CA-F24A150D4437}"/>
              </a:ext>
            </a:extLst>
          </p:cNvPr>
          <p:cNvSpPr txBox="1">
            <a:spLocks/>
          </p:cNvSpPr>
          <p:nvPr/>
        </p:nvSpPr>
        <p:spPr>
          <a:xfrm>
            <a:off x="3490405" y="311584"/>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04</a:t>
            </a:r>
          </a:p>
        </p:txBody>
      </p:sp>
      <p:pic>
        <p:nvPicPr>
          <p:cNvPr id="10244" name="Picture 4" descr="Facebook - Đăng nhập hoặc đăng ký">
            <a:extLst>
              <a:ext uri="{FF2B5EF4-FFF2-40B4-BE49-F238E27FC236}">
                <a16:creationId xmlns:a16="http://schemas.microsoft.com/office/drawing/2014/main" id="{0D12336F-3615-CFB4-CDF9-0A4F80B26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975" y="444143"/>
            <a:ext cx="763174" cy="76317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2;p29">
            <a:extLst>
              <a:ext uri="{FF2B5EF4-FFF2-40B4-BE49-F238E27FC236}">
                <a16:creationId xmlns:a16="http://schemas.microsoft.com/office/drawing/2014/main" id="{DBAEDEA3-0591-C1EE-9F41-8FAFA34CA0C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11</a:t>
            </a:r>
          </a:p>
        </p:txBody>
      </p:sp>
      <p:pic>
        <p:nvPicPr>
          <p:cNvPr id="2050" name="Picture 2" descr="Tập đoàn bán lẻ Amazon.com(Hoa Kỳ) xâm nhập vào thị trường Úc">
            <a:extLst>
              <a:ext uri="{FF2B5EF4-FFF2-40B4-BE49-F238E27FC236}">
                <a16:creationId xmlns:a16="http://schemas.microsoft.com/office/drawing/2014/main" id="{B36A5207-0B03-A6F6-9EB5-ADA3A0903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542" y="3799410"/>
            <a:ext cx="913028" cy="9130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3C53C5-667D-4F8E-1214-8B1742C626D5}"/>
              </a:ext>
            </a:extLst>
          </p:cNvPr>
          <p:cNvPicPr>
            <a:picLocks noChangeAspect="1"/>
          </p:cNvPicPr>
          <p:nvPr/>
        </p:nvPicPr>
        <p:blipFill>
          <a:blip r:embed="rId5"/>
          <a:stretch>
            <a:fillRect/>
          </a:stretch>
        </p:blipFill>
        <p:spPr>
          <a:xfrm>
            <a:off x="346783" y="859478"/>
            <a:ext cx="4960081" cy="2712752"/>
          </a:xfrm>
          <a:prstGeom prst="rect">
            <a:avLst/>
          </a:prstGeom>
        </p:spPr>
      </p:pic>
      <p:sp>
        <p:nvSpPr>
          <p:cNvPr id="11" name="Rectangle: Rounded Corners 10">
            <a:extLst>
              <a:ext uri="{FF2B5EF4-FFF2-40B4-BE49-F238E27FC236}">
                <a16:creationId xmlns:a16="http://schemas.microsoft.com/office/drawing/2014/main" id="{F87654F9-B21F-FCDB-03ED-6C10AC296635}"/>
              </a:ext>
            </a:extLst>
          </p:cNvPr>
          <p:cNvSpPr/>
          <p:nvPr/>
        </p:nvSpPr>
        <p:spPr>
          <a:xfrm>
            <a:off x="982237" y="1929864"/>
            <a:ext cx="1058328" cy="369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200" b="1" dirty="0">
                <a:solidFill>
                  <a:schemeClr val="bg1">
                    <a:lumMod val="10000"/>
                  </a:schemeClr>
                </a:solidFill>
              </a:rPr>
              <a:t>Khả năng phản hồi </a:t>
            </a:r>
            <a:endParaRPr lang="en-US" sz="1200" b="1" dirty="0">
              <a:solidFill>
                <a:schemeClr val="bg1">
                  <a:lumMod val="10000"/>
                </a:schemeClr>
              </a:solidFill>
            </a:endParaRPr>
          </a:p>
        </p:txBody>
      </p:sp>
      <p:pic>
        <p:nvPicPr>
          <p:cNvPr id="13" name="Picture 12">
            <a:extLst>
              <a:ext uri="{FF2B5EF4-FFF2-40B4-BE49-F238E27FC236}">
                <a16:creationId xmlns:a16="http://schemas.microsoft.com/office/drawing/2014/main" id="{D56863BB-42F0-F38C-2EA9-8C827F489A86}"/>
              </a:ext>
            </a:extLst>
          </p:cNvPr>
          <p:cNvPicPr>
            <a:picLocks noChangeAspect="1"/>
          </p:cNvPicPr>
          <p:nvPr/>
        </p:nvPicPr>
        <p:blipFill>
          <a:blip r:embed="rId6"/>
          <a:stretch>
            <a:fillRect/>
          </a:stretch>
        </p:blipFill>
        <p:spPr>
          <a:xfrm>
            <a:off x="4287404" y="688299"/>
            <a:ext cx="4895398" cy="2768048"/>
          </a:xfrm>
          <a:prstGeom prst="rect">
            <a:avLst/>
          </a:prstGeom>
        </p:spPr>
      </p:pic>
      <p:sp>
        <p:nvSpPr>
          <p:cNvPr id="14" name="Rectangle: Rounded Corners 13">
            <a:extLst>
              <a:ext uri="{FF2B5EF4-FFF2-40B4-BE49-F238E27FC236}">
                <a16:creationId xmlns:a16="http://schemas.microsoft.com/office/drawing/2014/main" id="{2808D24F-DE4D-0863-3572-DFD89D02506A}"/>
              </a:ext>
            </a:extLst>
          </p:cNvPr>
          <p:cNvSpPr/>
          <p:nvPr/>
        </p:nvSpPr>
        <p:spPr>
          <a:xfrm>
            <a:off x="4829315" y="1322651"/>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a:solidFill>
                  <a:schemeClr val="bg1">
                    <a:lumMod val="10000"/>
                  </a:schemeClr>
                </a:solidFill>
              </a:rPr>
              <a:t>Khả năng phục hồi sau sự cố</a:t>
            </a:r>
            <a:endParaRPr lang="en-US" sz="1100" b="1" dirty="0">
              <a:solidFill>
                <a:schemeClr val="bg1">
                  <a:lumMod val="10000"/>
                </a:schemeClr>
              </a:solidFill>
            </a:endParaRPr>
          </a:p>
        </p:txBody>
      </p:sp>
      <p:pic>
        <p:nvPicPr>
          <p:cNvPr id="4" name="Picture 3">
            <a:extLst>
              <a:ext uri="{FF2B5EF4-FFF2-40B4-BE49-F238E27FC236}">
                <a16:creationId xmlns:a16="http://schemas.microsoft.com/office/drawing/2014/main" id="{C87505B2-FC5E-1A15-B770-07A58D961AB4}"/>
              </a:ext>
            </a:extLst>
          </p:cNvPr>
          <p:cNvPicPr>
            <a:picLocks noChangeAspect="1"/>
          </p:cNvPicPr>
          <p:nvPr/>
        </p:nvPicPr>
        <p:blipFill>
          <a:blip r:embed="rId7"/>
          <a:stretch>
            <a:fillRect/>
          </a:stretch>
        </p:blipFill>
        <p:spPr>
          <a:xfrm>
            <a:off x="4245608" y="2794730"/>
            <a:ext cx="4124227" cy="2249579"/>
          </a:xfrm>
          <a:prstGeom prst="rect">
            <a:avLst/>
          </a:prstGeom>
        </p:spPr>
      </p:pic>
      <p:sp>
        <p:nvSpPr>
          <p:cNvPr id="15" name="Rectangle: Rounded Corners 14">
            <a:extLst>
              <a:ext uri="{FF2B5EF4-FFF2-40B4-BE49-F238E27FC236}">
                <a16:creationId xmlns:a16="http://schemas.microsoft.com/office/drawing/2014/main" id="{93CB5340-9D41-F5B8-143C-0D38B4BE082D}"/>
              </a:ext>
            </a:extLst>
          </p:cNvPr>
          <p:cNvSpPr/>
          <p:nvPr/>
        </p:nvSpPr>
        <p:spPr>
          <a:xfrm>
            <a:off x="3049543" y="4238373"/>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dirty="0">
                <a:solidFill>
                  <a:schemeClr val="bg1">
                    <a:lumMod val="10000"/>
                  </a:schemeClr>
                </a:solidFill>
              </a:rPr>
              <a:t>Khả năng co giãn</a:t>
            </a:r>
            <a:endParaRPr lang="en-US" sz="1100" b="1" dirty="0">
              <a:solidFill>
                <a:schemeClr val="bg1">
                  <a:lumMod val="10000"/>
                </a:schemeClr>
              </a:solidFill>
            </a:endParaRPr>
          </a:p>
        </p:txBody>
      </p:sp>
    </p:spTree>
    <p:extLst>
      <p:ext uri="{BB962C8B-B14F-4D97-AF65-F5344CB8AC3E}">
        <p14:creationId xmlns:p14="http://schemas.microsoft.com/office/powerpoint/2010/main" val="206557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162343" y="93218"/>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374446" y="-2768"/>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8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221092" y="255675"/>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05</a:t>
            </a:r>
          </a:p>
        </p:txBody>
      </p:sp>
      <p:pic>
        <p:nvPicPr>
          <p:cNvPr id="8198" name="Picture 6" descr="Reactive Systems and Reactive Programming - IBM Automation - Event-driven  Solution - Sharing knowledge">
            <a:extLst>
              <a:ext uri="{FF2B5EF4-FFF2-40B4-BE49-F238E27FC236}">
                <a16:creationId xmlns:a16="http://schemas.microsoft.com/office/drawing/2014/main" id="{99283EFA-89B6-056D-0900-56F2BE5FD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675" y="1698289"/>
            <a:ext cx="3101622" cy="16246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System Error And How Do You Fix It - MiniTool">
            <a:extLst>
              <a:ext uri="{FF2B5EF4-FFF2-40B4-BE49-F238E27FC236}">
                <a16:creationId xmlns:a16="http://schemas.microsoft.com/office/drawing/2014/main" id="{46564303-BD83-6F84-A196-981A5AB03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681" y="2977648"/>
            <a:ext cx="2141063" cy="1427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AE7B86E4-D486-53C9-C080-48C4BB0219C9}"/>
              </a:ext>
            </a:extLst>
          </p:cNvPr>
          <p:cNvSpPr/>
          <p:nvPr/>
        </p:nvSpPr>
        <p:spPr>
          <a:xfrm>
            <a:off x="657648" y="1112764"/>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Thời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gian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phản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hồi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kéo</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dài</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3944E443-7818-9AB2-1B56-66F9AB5BC389}"/>
              </a:ext>
            </a:extLst>
          </p:cNvPr>
          <p:cNvSpPr/>
          <p:nvPr/>
        </p:nvSpPr>
        <p:spPr>
          <a:xfrm>
            <a:off x="657649" y="2035971"/>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kiên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cố</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EFA3BCDF-3896-86E4-7E44-D90114962D27}"/>
              </a:ext>
            </a:extLst>
          </p:cNvPr>
          <p:cNvSpPr/>
          <p:nvPr/>
        </p:nvSpPr>
        <p:spPr>
          <a:xfrm>
            <a:off x="657649" y="3055058"/>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co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giãn</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Multiplication Sign 18">
            <a:extLst>
              <a:ext uri="{FF2B5EF4-FFF2-40B4-BE49-F238E27FC236}">
                <a16:creationId xmlns:a16="http://schemas.microsoft.com/office/drawing/2014/main" id="{CCA670DE-0140-BB0F-6868-452003D5CCF5}"/>
              </a:ext>
            </a:extLst>
          </p:cNvPr>
          <p:cNvSpPr/>
          <p:nvPr/>
        </p:nvSpPr>
        <p:spPr>
          <a:xfrm>
            <a:off x="3558198" y="1634202"/>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3FB04FB9-FEA7-8379-D9DD-5BBB2A49BD7A}"/>
              </a:ext>
            </a:extLst>
          </p:cNvPr>
          <p:cNvSpPr/>
          <p:nvPr/>
        </p:nvSpPr>
        <p:spPr>
          <a:xfrm>
            <a:off x="4704682" y="2207146"/>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01DF6DF3-6FC5-54E3-9419-B06EF50A2F30}"/>
              </a:ext>
            </a:extLst>
          </p:cNvPr>
          <p:cNvSpPr/>
          <p:nvPr/>
        </p:nvSpPr>
        <p:spPr>
          <a:xfrm>
            <a:off x="2440500" y="2207147"/>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North American P&amp;C insurers see decline in operating performance, says  Fitch - Commercial Risk">
            <a:extLst>
              <a:ext uri="{FF2B5EF4-FFF2-40B4-BE49-F238E27FC236}">
                <a16:creationId xmlns:a16="http://schemas.microsoft.com/office/drawing/2014/main" id="{0ED4DAE1-E860-F290-75EA-22B4E9268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8198" y="3672463"/>
            <a:ext cx="1390451" cy="79454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ading GIFs - Find &amp; Share on GIPHY">
            <a:extLst>
              <a:ext uri="{FF2B5EF4-FFF2-40B4-BE49-F238E27FC236}">
                <a16:creationId xmlns:a16="http://schemas.microsoft.com/office/drawing/2014/main" id="{E7358A29-ED43-4AFF-4989-8AF4C53D2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3551" y="1142860"/>
            <a:ext cx="1905000" cy="17430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60"/>
                                        </p:tgtEl>
                                        <p:attrNameLst>
                                          <p:attrName>style.visibility</p:attrName>
                                        </p:attrNameLst>
                                      </p:cBhvr>
                                      <p:to>
                                        <p:strVal val="visible"/>
                                      </p:to>
                                    </p:set>
                                    <p:animEffect transition="in" filter="fade">
                                      <p:cBhvr>
                                        <p:cTn id="13" dur="500"/>
                                        <p:tgtEl>
                                          <p:spTgt spid="20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43"/>
          <p:cNvSpPr txBox="1">
            <a:spLocks noGrp="1"/>
          </p:cNvSpPr>
          <p:nvPr>
            <p:ph type="title"/>
          </p:nvPr>
        </p:nvSpPr>
        <p:spPr>
          <a:xfrm flipH="1">
            <a:off x="490192" y="99494"/>
            <a:ext cx="7739407"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Reactive Programming so </a:t>
            </a:r>
            <a:r>
              <a:rPr lang="en-US" sz="2400" dirty="0" err="1"/>
              <a:t>với</a:t>
            </a:r>
            <a:r>
              <a:rPr lang="en-US" sz="2400" dirty="0"/>
              <a:t> </a:t>
            </a:r>
            <a:r>
              <a:rPr lang="en-US" sz="2400" dirty="0" err="1"/>
              <a:t>những</a:t>
            </a:r>
            <a:r>
              <a:rPr lang="en-US" sz="2400" dirty="0"/>
              <a:t> </a:t>
            </a:r>
            <a:r>
              <a:rPr lang="en-US" sz="2400" dirty="0" err="1"/>
              <a:t>phương</a:t>
            </a:r>
            <a:r>
              <a:rPr lang="en-US" sz="2400" dirty="0"/>
              <a:t> </a:t>
            </a:r>
            <a:r>
              <a:rPr lang="en-US" sz="2400" dirty="0" err="1"/>
              <a:t>pháp</a:t>
            </a:r>
            <a:r>
              <a:rPr lang="en-US" sz="2400" dirty="0"/>
              <a:t> </a:t>
            </a:r>
            <a:r>
              <a:rPr lang="en-US" sz="2400" dirty="0" err="1"/>
              <a:t>lập</a:t>
            </a:r>
            <a:r>
              <a:rPr lang="en-US" sz="2400" dirty="0"/>
              <a:t> </a:t>
            </a:r>
            <a:r>
              <a:rPr lang="en-US" sz="2400" dirty="0" err="1"/>
              <a:t>trình</a:t>
            </a:r>
            <a:r>
              <a:rPr lang="en-US" sz="2400" dirty="0"/>
              <a:t> </a:t>
            </a:r>
            <a:r>
              <a:rPr lang="en-US" sz="2400" dirty="0" err="1"/>
              <a:t>khác</a:t>
            </a:r>
            <a:r>
              <a:rPr lang="en-US" sz="2400" dirty="0"/>
              <a:t> ?</a:t>
            </a:r>
            <a:endParaRPr sz="2400" dirty="0"/>
          </a:p>
        </p:txBody>
      </p:sp>
      <p:grpSp>
        <p:nvGrpSpPr>
          <p:cNvPr id="458" name="Google Shape;458;p43"/>
          <p:cNvGrpSpPr/>
          <p:nvPr/>
        </p:nvGrpSpPr>
        <p:grpSpPr>
          <a:xfrm rot="-5400000">
            <a:off x="8391176" y="3950983"/>
            <a:ext cx="793789" cy="203709"/>
            <a:chOff x="858401" y="185683"/>
            <a:chExt cx="793789" cy="203709"/>
          </a:xfrm>
        </p:grpSpPr>
        <p:grpSp>
          <p:nvGrpSpPr>
            <p:cNvPr id="459" name="Google Shape;459;p43"/>
            <p:cNvGrpSpPr/>
            <p:nvPr/>
          </p:nvGrpSpPr>
          <p:grpSpPr>
            <a:xfrm>
              <a:off x="858401" y="185683"/>
              <a:ext cx="205753" cy="203709"/>
              <a:chOff x="2527280" y="-1195650"/>
              <a:chExt cx="543600" cy="538200"/>
            </a:xfrm>
          </p:grpSpPr>
          <p:cxnSp>
            <p:nvCxnSpPr>
              <p:cNvPr id="460" name="Google Shape;460;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1" name="Google Shape;461;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2" name="Google Shape;462;p43"/>
            <p:cNvGrpSpPr/>
            <p:nvPr/>
          </p:nvGrpSpPr>
          <p:grpSpPr>
            <a:xfrm>
              <a:off x="1152419" y="185683"/>
              <a:ext cx="205753" cy="203709"/>
              <a:chOff x="2527280" y="-1195650"/>
              <a:chExt cx="543600" cy="538200"/>
            </a:xfrm>
          </p:grpSpPr>
          <p:cxnSp>
            <p:nvCxnSpPr>
              <p:cNvPr id="463" name="Google Shape;463;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4" name="Google Shape;464;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5" name="Google Shape;465;p43"/>
            <p:cNvGrpSpPr/>
            <p:nvPr/>
          </p:nvGrpSpPr>
          <p:grpSpPr>
            <a:xfrm>
              <a:off x="1446438" y="185683"/>
              <a:ext cx="205753" cy="203709"/>
              <a:chOff x="2527280" y="-1195650"/>
              <a:chExt cx="543600" cy="538200"/>
            </a:xfrm>
          </p:grpSpPr>
          <p:cxnSp>
            <p:nvCxnSpPr>
              <p:cNvPr id="466" name="Google Shape;466;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7" name="Google Shape;467;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graphicFrame>
        <p:nvGraphicFramePr>
          <p:cNvPr id="8" name="Table 7">
            <a:extLst>
              <a:ext uri="{FF2B5EF4-FFF2-40B4-BE49-F238E27FC236}">
                <a16:creationId xmlns:a16="http://schemas.microsoft.com/office/drawing/2014/main" id="{761E8EAE-8474-1B52-D6B4-65DFBEBCC141}"/>
              </a:ext>
            </a:extLst>
          </p:cNvPr>
          <p:cNvGraphicFramePr>
            <a:graphicFrameLocks noGrp="1"/>
          </p:cNvGraphicFramePr>
          <p:nvPr>
            <p:extLst>
              <p:ext uri="{D42A27DB-BD31-4B8C-83A1-F6EECF244321}">
                <p14:modId xmlns:p14="http://schemas.microsoft.com/office/powerpoint/2010/main" val="732920466"/>
              </p:ext>
            </p:extLst>
          </p:nvPr>
        </p:nvGraphicFramePr>
        <p:xfrm>
          <a:off x="1599878" y="1022247"/>
          <a:ext cx="5425768" cy="3946547"/>
        </p:xfrm>
        <a:graphic>
          <a:graphicData uri="http://schemas.openxmlformats.org/drawingml/2006/table">
            <a:tbl>
              <a:tblPr firstRow="1" bandRow="1">
                <a:effectLst>
                  <a:outerShdw blurRad="63500" sx="102000" sy="102000" algn="ctr" rotWithShape="0">
                    <a:prstClr val="black">
                      <a:alpha val="40000"/>
                    </a:prstClr>
                  </a:outerShdw>
                </a:effectLst>
                <a:tableStyleId>{125E5076-3810-47DD-B79F-674D7AD40C01}</a:tableStyleId>
              </a:tblPr>
              <a:tblGrid>
                <a:gridCol w="1150070">
                  <a:extLst>
                    <a:ext uri="{9D8B030D-6E8A-4147-A177-3AD203B41FA5}">
                      <a16:colId xmlns:a16="http://schemas.microsoft.com/office/drawing/2014/main" val="1115973178"/>
                    </a:ext>
                  </a:extLst>
                </a:gridCol>
                <a:gridCol w="1060516">
                  <a:extLst>
                    <a:ext uri="{9D8B030D-6E8A-4147-A177-3AD203B41FA5}">
                      <a16:colId xmlns:a16="http://schemas.microsoft.com/office/drawing/2014/main" val="2695059974"/>
                    </a:ext>
                  </a:extLst>
                </a:gridCol>
                <a:gridCol w="1084725">
                  <a:extLst>
                    <a:ext uri="{9D8B030D-6E8A-4147-A177-3AD203B41FA5}">
                      <a16:colId xmlns:a16="http://schemas.microsoft.com/office/drawing/2014/main" val="420837137"/>
                    </a:ext>
                  </a:extLst>
                </a:gridCol>
                <a:gridCol w="1029558">
                  <a:extLst>
                    <a:ext uri="{9D8B030D-6E8A-4147-A177-3AD203B41FA5}">
                      <a16:colId xmlns:a16="http://schemas.microsoft.com/office/drawing/2014/main" val="3152333447"/>
                    </a:ext>
                  </a:extLst>
                </a:gridCol>
                <a:gridCol w="1100899">
                  <a:extLst>
                    <a:ext uri="{9D8B030D-6E8A-4147-A177-3AD203B41FA5}">
                      <a16:colId xmlns:a16="http://schemas.microsoft.com/office/drawing/2014/main" val="2234347065"/>
                    </a:ext>
                  </a:extLst>
                </a:gridCol>
              </a:tblGrid>
              <a:tr h="327728">
                <a:tc>
                  <a:txBody>
                    <a:bodyPr/>
                    <a:lstStyle/>
                    <a:p>
                      <a:pPr algn="just"/>
                      <a:endParaRPr lang="en-US" sz="1000" dirty="0"/>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Imperative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Object-oriented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Functional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Reactive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3464541"/>
                  </a:ext>
                </a:extLst>
              </a:tr>
              <a:tr h="501313">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rõ</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ràng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đọc</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hiểu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3045300"/>
                  </a:ext>
                </a:extLst>
              </a:tr>
              <a:tr h="40063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tái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dụng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849258"/>
                  </a:ext>
                </a:extLst>
              </a:tr>
              <a:tr h="485481">
                <a:tc>
                  <a:txBody>
                    <a:bodyPr/>
                    <a:lstStyle/>
                    <a:p>
                      <a:pPr algn="just"/>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bảo</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toàn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tính</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nguyên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vẹn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của</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405902"/>
                  </a:ext>
                </a:extLst>
              </a:tr>
              <a:tr h="362932">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Xử lý tác vụ bất đồng bộ</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440891"/>
                  </a:ext>
                </a:extLst>
              </a:tr>
              <a:tr h="37235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thời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gian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thực</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985337"/>
                  </a:ext>
                </a:extLst>
              </a:tr>
              <a:tr h="361456">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sự</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kiện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935156"/>
                  </a:ext>
                </a:extLst>
              </a:tr>
              <a:tr h="423108">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Giao diện người dùng phản hồi tốt</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837040"/>
                  </a:ext>
                </a:extLst>
              </a:tr>
              <a:tr h="315568">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co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giãn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1220010"/>
                  </a:ext>
                </a:extLst>
              </a:tr>
              <a:tr h="346275">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lỗi</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379979"/>
                  </a:ext>
                </a:extLst>
              </a:tr>
            </a:tbl>
          </a:graphicData>
        </a:graphic>
      </p:graphicFrame>
      <p:pic>
        <p:nvPicPr>
          <p:cNvPr id="5" name="Picture 2">
            <a:extLst>
              <a:ext uri="{FF2B5EF4-FFF2-40B4-BE49-F238E27FC236}">
                <a16:creationId xmlns:a16="http://schemas.microsoft.com/office/drawing/2014/main" id="{60ACE0C5-E82C-E3DF-62FC-D5E98445F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072" y="1532739"/>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09183677-F1F2-3442-3A57-CEF75C41828B}"/>
              </a:ext>
            </a:extLst>
          </p:cNvPr>
          <p:cNvSpPr/>
          <p:nvPr/>
        </p:nvSpPr>
        <p:spPr>
          <a:xfrm>
            <a:off x="4105372"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B1AED937-B4D3-6DAE-F543-BCA13E9909A5}"/>
              </a:ext>
            </a:extLst>
          </p:cNvPr>
          <p:cNvSpPr/>
          <p:nvPr/>
        </p:nvSpPr>
        <p:spPr>
          <a:xfrm>
            <a:off x="5152893"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6AC0A875-A502-86B2-B88C-58C1F1AF201E}"/>
              </a:ext>
            </a:extLst>
          </p:cNvPr>
          <p:cNvSpPr/>
          <p:nvPr/>
        </p:nvSpPr>
        <p:spPr>
          <a:xfrm>
            <a:off x="6313961"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CC840C1-287A-FC9C-FE02-339CA9C693BF}"/>
              </a:ext>
            </a:extLst>
          </p:cNvPr>
          <p:cNvSpPr/>
          <p:nvPr/>
        </p:nvSpPr>
        <p:spPr>
          <a:xfrm>
            <a:off x="2970329" y="192084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54564FD-A466-45C6-FA46-91C9BF498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243" y="1954724"/>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E169296-8FD2-5B21-FB87-A2FE7ED7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1930273"/>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ication Sign 12">
            <a:extLst>
              <a:ext uri="{FF2B5EF4-FFF2-40B4-BE49-F238E27FC236}">
                <a16:creationId xmlns:a16="http://schemas.microsoft.com/office/drawing/2014/main" id="{A803167A-7EF5-CBDD-935A-09F55C7CE34D}"/>
              </a:ext>
            </a:extLst>
          </p:cNvPr>
          <p:cNvSpPr/>
          <p:nvPr/>
        </p:nvSpPr>
        <p:spPr>
          <a:xfrm>
            <a:off x="6313961" y="1930273"/>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44DBD428-A097-A319-7CC1-FC0015649862}"/>
              </a:ext>
            </a:extLst>
          </p:cNvPr>
          <p:cNvSpPr/>
          <p:nvPr/>
        </p:nvSpPr>
        <p:spPr>
          <a:xfrm>
            <a:off x="2970329"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4B836F0B-AF7A-2E5C-9510-12B116E087E0}"/>
              </a:ext>
            </a:extLst>
          </p:cNvPr>
          <p:cNvSpPr/>
          <p:nvPr/>
        </p:nvSpPr>
        <p:spPr>
          <a:xfrm>
            <a:off x="4105372"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6AF8F693-8CCF-49FC-52F2-DCED7EF25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2388381"/>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7" name="Multiplication Sign 16">
            <a:extLst>
              <a:ext uri="{FF2B5EF4-FFF2-40B4-BE49-F238E27FC236}">
                <a16:creationId xmlns:a16="http://schemas.microsoft.com/office/drawing/2014/main" id="{BE3DA2FB-E32D-201C-231D-CC25C12CAF3A}"/>
              </a:ext>
            </a:extLst>
          </p:cNvPr>
          <p:cNvSpPr/>
          <p:nvPr/>
        </p:nvSpPr>
        <p:spPr>
          <a:xfrm>
            <a:off x="6313961" y="236309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CBC8B9FD-C5D7-CB03-67BF-9E1F5766D5D7}"/>
              </a:ext>
            </a:extLst>
          </p:cNvPr>
          <p:cNvSpPr/>
          <p:nvPr/>
        </p:nvSpPr>
        <p:spPr>
          <a:xfrm>
            <a:off x="2970329" y="279382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1572CB6D-58AB-9335-7F82-8406AD1A33A8}"/>
              </a:ext>
            </a:extLst>
          </p:cNvPr>
          <p:cNvSpPr/>
          <p:nvPr/>
        </p:nvSpPr>
        <p:spPr>
          <a:xfrm>
            <a:off x="4099168" y="2813994"/>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AB8D8DFD-3874-A6AB-419E-7444FF110A2B}"/>
              </a:ext>
            </a:extLst>
          </p:cNvPr>
          <p:cNvSpPr/>
          <p:nvPr/>
        </p:nvSpPr>
        <p:spPr>
          <a:xfrm>
            <a:off x="5134486" y="279550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FD679800-0142-C814-10B2-A0A6DFD8E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284787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0E355D0-4D9C-A6F4-2B08-AC227CEA2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3190616"/>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7D5C8C2-F8E9-2987-9EBA-F87600FA8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709" y="35333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DB4E132-FDA7-B9F8-90B0-469937368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682" y="3897265"/>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198C944-3AD4-6388-9B77-929BFA946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785" y="43061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ABC0858-1712-2083-3D73-BEAC18AE7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862" y="4648906"/>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ication Sign 27">
            <a:extLst>
              <a:ext uri="{FF2B5EF4-FFF2-40B4-BE49-F238E27FC236}">
                <a16:creationId xmlns:a16="http://schemas.microsoft.com/office/drawing/2014/main" id="{1E0498C2-9ACA-4968-4E67-93D7094716E9}"/>
              </a:ext>
            </a:extLst>
          </p:cNvPr>
          <p:cNvSpPr/>
          <p:nvPr/>
        </p:nvSpPr>
        <p:spPr>
          <a:xfrm>
            <a:off x="2970328"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E682C059-7757-2F56-1367-592CBA654C3E}"/>
              </a:ext>
            </a:extLst>
          </p:cNvPr>
          <p:cNvSpPr/>
          <p:nvPr/>
        </p:nvSpPr>
        <p:spPr>
          <a:xfrm>
            <a:off x="5152893"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5393EAE5-C604-927E-8203-C754EBF36784}"/>
              </a:ext>
            </a:extLst>
          </p:cNvPr>
          <p:cNvSpPr/>
          <p:nvPr/>
        </p:nvSpPr>
        <p:spPr>
          <a:xfrm>
            <a:off x="4099168" y="319096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33F8C420-AD8E-E069-EDAE-F8D6B7B2FCE5}"/>
              </a:ext>
            </a:extLst>
          </p:cNvPr>
          <p:cNvSpPr/>
          <p:nvPr/>
        </p:nvSpPr>
        <p:spPr>
          <a:xfrm>
            <a:off x="2970327" y="353975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ication Sign 31">
            <a:extLst>
              <a:ext uri="{FF2B5EF4-FFF2-40B4-BE49-F238E27FC236}">
                <a16:creationId xmlns:a16="http://schemas.microsoft.com/office/drawing/2014/main" id="{355FE099-FA88-1BBC-FD60-53F0266CBE0D}"/>
              </a:ext>
            </a:extLst>
          </p:cNvPr>
          <p:cNvSpPr/>
          <p:nvPr/>
        </p:nvSpPr>
        <p:spPr>
          <a:xfrm>
            <a:off x="4099167" y="356794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ication Sign 32">
            <a:extLst>
              <a:ext uri="{FF2B5EF4-FFF2-40B4-BE49-F238E27FC236}">
                <a16:creationId xmlns:a16="http://schemas.microsoft.com/office/drawing/2014/main" id="{3174222D-6C8F-376F-2413-1DEB953CE78A}"/>
              </a:ext>
            </a:extLst>
          </p:cNvPr>
          <p:cNvSpPr/>
          <p:nvPr/>
        </p:nvSpPr>
        <p:spPr>
          <a:xfrm>
            <a:off x="5172037" y="353175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ication Sign 33">
            <a:extLst>
              <a:ext uri="{FF2B5EF4-FFF2-40B4-BE49-F238E27FC236}">
                <a16:creationId xmlns:a16="http://schemas.microsoft.com/office/drawing/2014/main" id="{EFA12552-B359-AE0C-E90E-12CBF36D3EEE}"/>
              </a:ext>
            </a:extLst>
          </p:cNvPr>
          <p:cNvSpPr/>
          <p:nvPr/>
        </p:nvSpPr>
        <p:spPr>
          <a:xfrm>
            <a:off x="2970326" y="391673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ication Sign 34">
            <a:extLst>
              <a:ext uri="{FF2B5EF4-FFF2-40B4-BE49-F238E27FC236}">
                <a16:creationId xmlns:a16="http://schemas.microsoft.com/office/drawing/2014/main" id="{4B08FF47-B9FC-6F27-7433-AD1FE355BA60}"/>
              </a:ext>
            </a:extLst>
          </p:cNvPr>
          <p:cNvSpPr/>
          <p:nvPr/>
        </p:nvSpPr>
        <p:spPr>
          <a:xfrm>
            <a:off x="4084906" y="390423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ication Sign 35">
            <a:extLst>
              <a:ext uri="{FF2B5EF4-FFF2-40B4-BE49-F238E27FC236}">
                <a16:creationId xmlns:a16="http://schemas.microsoft.com/office/drawing/2014/main" id="{6849A47E-79A5-C426-B78D-FF4F07A4E274}"/>
              </a:ext>
            </a:extLst>
          </p:cNvPr>
          <p:cNvSpPr/>
          <p:nvPr/>
        </p:nvSpPr>
        <p:spPr>
          <a:xfrm>
            <a:off x="5152893" y="395737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ication Sign 36">
            <a:extLst>
              <a:ext uri="{FF2B5EF4-FFF2-40B4-BE49-F238E27FC236}">
                <a16:creationId xmlns:a16="http://schemas.microsoft.com/office/drawing/2014/main" id="{7EDE4161-51C0-EC6E-B672-5524B74DB667}"/>
              </a:ext>
            </a:extLst>
          </p:cNvPr>
          <p:cNvSpPr/>
          <p:nvPr/>
        </p:nvSpPr>
        <p:spPr>
          <a:xfrm>
            <a:off x="2979118"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ication Sign 37">
            <a:extLst>
              <a:ext uri="{FF2B5EF4-FFF2-40B4-BE49-F238E27FC236}">
                <a16:creationId xmlns:a16="http://schemas.microsoft.com/office/drawing/2014/main" id="{3A1E7A7E-B8A9-F4E8-B68A-78B90C84F355}"/>
              </a:ext>
            </a:extLst>
          </p:cNvPr>
          <p:cNvSpPr/>
          <p:nvPr/>
        </p:nvSpPr>
        <p:spPr>
          <a:xfrm>
            <a:off x="4087368" y="426352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Multiplication Sign 38">
            <a:extLst>
              <a:ext uri="{FF2B5EF4-FFF2-40B4-BE49-F238E27FC236}">
                <a16:creationId xmlns:a16="http://schemas.microsoft.com/office/drawing/2014/main" id="{2025B899-31F9-16F8-AEAF-5AEBC35A1B02}"/>
              </a:ext>
            </a:extLst>
          </p:cNvPr>
          <p:cNvSpPr/>
          <p:nvPr/>
        </p:nvSpPr>
        <p:spPr>
          <a:xfrm>
            <a:off x="5156855"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ication Sign 39">
            <a:extLst>
              <a:ext uri="{FF2B5EF4-FFF2-40B4-BE49-F238E27FC236}">
                <a16:creationId xmlns:a16="http://schemas.microsoft.com/office/drawing/2014/main" id="{A0FDF7EB-11EC-2876-D012-71864D51B81D}"/>
              </a:ext>
            </a:extLst>
          </p:cNvPr>
          <p:cNvSpPr/>
          <p:nvPr/>
        </p:nvSpPr>
        <p:spPr>
          <a:xfrm>
            <a:off x="2972619"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Multiplication Sign 40">
            <a:extLst>
              <a:ext uri="{FF2B5EF4-FFF2-40B4-BE49-F238E27FC236}">
                <a16:creationId xmlns:a16="http://schemas.microsoft.com/office/drawing/2014/main" id="{C5ADF4D1-82DD-93BD-2EB5-C3CCF8100563}"/>
              </a:ext>
            </a:extLst>
          </p:cNvPr>
          <p:cNvSpPr/>
          <p:nvPr/>
        </p:nvSpPr>
        <p:spPr>
          <a:xfrm>
            <a:off x="4069393" y="461502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ication Sign 41">
            <a:extLst>
              <a:ext uri="{FF2B5EF4-FFF2-40B4-BE49-F238E27FC236}">
                <a16:creationId xmlns:a16="http://schemas.microsoft.com/office/drawing/2014/main" id="{B4EB455F-ADF4-6D47-6BBB-2785FC55C69D}"/>
              </a:ext>
            </a:extLst>
          </p:cNvPr>
          <p:cNvSpPr/>
          <p:nvPr/>
        </p:nvSpPr>
        <p:spPr>
          <a:xfrm>
            <a:off x="5149822"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9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3" grpId="0" animBg="1"/>
      <p:bldP spid="14" grpId="0" animBg="1"/>
      <p:bldP spid="15" grpId="0" animBg="1"/>
      <p:bldP spid="17" grpId="0" animBg="1"/>
      <p:bldP spid="18" grpId="0" animBg="1"/>
      <p:bldP spid="19" grpId="0" animBg="1"/>
      <p:bldP spid="20"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042930" y="20474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101679" y="367206"/>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06</a:t>
            </a:r>
          </a:p>
        </p:txBody>
      </p:sp>
      <p:pic>
        <p:nvPicPr>
          <p:cNvPr id="1026" name="Picture 2" descr="Tất tần tật về tiếng Việt lớp 4 câu hỏi và dấu chấm hỏi">
            <a:extLst>
              <a:ext uri="{FF2B5EF4-FFF2-40B4-BE49-F238E27FC236}">
                <a16:creationId xmlns:a16="http://schemas.microsoft.com/office/drawing/2014/main" id="{90803C19-F537-A8F6-9C95-3471FB354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930" y="1449916"/>
            <a:ext cx="4582581" cy="274954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D186592-D45C-B445-0592-327CD40F8A30}"/>
              </a:ext>
            </a:extLst>
          </p:cNvPr>
          <p:cNvPicPr>
            <a:picLocks noChangeAspect="1"/>
          </p:cNvPicPr>
          <p:nvPr/>
        </p:nvPicPr>
        <p:blipFill>
          <a:blip r:embed="rId4"/>
          <a:stretch>
            <a:fillRect/>
          </a:stretch>
        </p:blipFill>
        <p:spPr>
          <a:xfrm>
            <a:off x="5308219" y="3048903"/>
            <a:ext cx="1250207" cy="1126241"/>
          </a:xfrm>
          <a:prstGeom prst="ellipse">
            <a:avLst/>
          </a:prstGeom>
          <a:ln>
            <a:noFill/>
          </a:ln>
          <a:effectLst>
            <a:softEdge rad="112500"/>
          </a:effectLst>
        </p:spPr>
      </p:pic>
      <p:sp>
        <p:nvSpPr>
          <p:cNvPr id="7" name="Cloud 6">
            <a:extLst>
              <a:ext uri="{FF2B5EF4-FFF2-40B4-BE49-F238E27FC236}">
                <a16:creationId xmlns:a16="http://schemas.microsoft.com/office/drawing/2014/main" id="{C4473C8D-0151-D4B8-1F27-E57B69101283}"/>
              </a:ext>
            </a:extLst>
          </p:cNvPr>
          <p:cNvSpPr/>
          <p:nvPr/>
        </p:nvSpPr>
        <p:spPr>
          <a:xfrm>
            <a:off x="4634375" y="1555880"/>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khả năng phản hồi</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Cloud 10">
            <a:extLst>
              <a:ext uri="{FF2B5EF4-FFF2-40B4-BE49-F238E27FC236}">
                <a16:creationId xmlns:a16="http://schemas.microsoft.com/office/drawing/2014/main" id="{F49D083B-4B78-EA35-82D1-1F5FA553F414}"/>
              </a:ext>
            </a:extLst>
          </p:cNvPr>
          <p:cNvSpPr/>
          <p:nvPr/>
        </p:nvSpPr>
        <p:spPr>
          <a:xfrm>
            <a:off x="2398636" y="1141666"/>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tính kiên cố</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Cloud 11">
            <a:extLst>
              <a:ext uri="{FF2B5EF4-FFF2-40B4-BE49-F238E27FC236}">
                <a16:creationId xmlns:a16="http://schemas.microsoft.com/office/drawing/2014/main" id="{79490C99-DD09-C784-D116-49105868F1D6}"/>
              </a:ext>
            </a:extLst>
          </p:cNvPr>
          <p:cNvSpPr/>
          <p:nvPr/>
        </p:nvSpPr>
        <p:spPr>
          <a:xfrm>
            <a:off x="1689586" y="2136047"/>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tính</a:t>
            </a:r>
            <a:r>
              <a:rPr lang="en-US" dirty="0">
                <a:ln w="0"/>
                <a:solidFill>
                  <a:schemeClr val="tx1"/>
                </a:solidFill>
                <a:effectLst>
                  <a:outerShdw blurRad="38100" dist="19050" dir="2700000" algn="tl" rotWithShape="0">
                    <a:schemeClr val="dk1">
                      <a:alpha val="40000"/>
                    </a:schemeClr>
                  </a:outerShdw>
                </a:effectLst>
              </a:rPr>
              <a:t> </a:t>
            </a:r>
            <a:r>
              <a:rPr lang="vi-VN" dirty="0">
                <a:ln w="0"/>
                <a:solidFill>
                  <a:schemeClr val="tx1"/>
                </a:solidFill>
                <a:effectLst>
                  <a:outerShdw blurRad="38100" dist="19050" dir="2700000" algn="tl" rotWithShape="0">
                    <a:schemeClr val="dk1">
                      <a:alpha val="40000"/>
                    </a:schemeClr>
                  </a:outerShdw>
                </a:effectLst>
              </a:rPr>
              <a:t>co giãn</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3550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155143" y="116026"/>
            <a:ext cx="1713300"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RXJAVA</a:t>
            </a: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07</a:t>
            </a:r>
          </a:p>
        </p:txBody>
      </p:sp>
      <p:sp>
        <p:nvSpPr>
          <p:cNvPr id="5" name="Rectangle: Rounded Corners 4">
            <a:extLst>
              <a:ext uri="{FF2B5EF4-FFF2-40B4-BE49-F238E27FC236}">
                <a16:creationId xmlns:a16="http://schemas.microsoft.com/office/drawing/2014/main" id="{A3DE9F32-C600-5EE6-203F-636362BE9D1F}"/>
              </a:ext>
            </a:extLst>
          </p:cNvPr>
          <p:cNvSpPr/>
          <p:nvPr/>
        </p:nvSpPr>
        <p:spPr>
          <a:xfrm>
            <a:off x="772997" y="96741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7.1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Reactive X</a:t>
            </a:r>
          </a:p>
        </p:txBody>
      </p:sp>
      <p:sp>
        <p:nvSpPr>
          <p:cNvPr id="7" name="Rectangle: Rounded Corners 6">
            <a:extLst>
              <a:ext uri="{FF2B5EF4-FFF2-40B4-BE49-F238E27FC236}">
                <a16:creationId xmlns:a16="http://schemas.microsoft.com/office/drawing/2014/main" id="{9B036D19-7FE4-3529-71E1-A89C804B42A4}"/>
              </a:ext>
            </a:extLst>
          </p:cNvPr>
          <p:cNvSpPr/>
          <p:nvPr/>
        </p:nvSpPr>
        <p:spPr>
          <a:xfrm>
            <a:off x="337947" y="184096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7.2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RXJAVA</a:t>
            </a:r>
          </a:p>
        </p:txBody>
      </p:sp>
      <p:sp>
        <p:nvSpPr>
          <p:cNvPr id="8" name="AutoShape 4" descr="Basics of Reactive Programming, ReactiveX, RxSwift | by Pınar Koçak | Medium">
            <a:extLst>
              <a:ext uri="{FF2B5EF4-FFF2-40B4-BE49-F238E27FC236}">
                <a16:creationId xmlns:a16="http://schemas.microsoft.com/office/drawing/2014/main" id="{B79B828B-AFF2-5190-906D-E2BA42A4A9A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Emanuel Goette, alias Crespo: ReactiveX">
            <a:extLst>
              <a:ext uri="{FF2B5EF4-FFF2-40B4-BE49-F238E27FC236}">
                <a16:creationId xmlns:a16="http://schemas.microsoft.com/office/drawing/2014/main" id="{9B045129-CBFF-D8AA-38C0-65A8B4353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092" y="194361"/>
            <a:ext cx="4427539" cy="22137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inzone blog - Sharing knowledge, together we win">
            <a:extLst>
              <a:ext uri="{FF2B5EF4-FFF2-40B4-BE49-F238E27FC236}">
                <a16:creationId xmlns:a16="http://schemas.microsoft.com/office/drawing/2014/main" id="{88235DF9-DF63-464D-F458-B876FA81F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743" y="2419350"/>
            <a:ext cx="2060699" cy="128793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E80523B9-9BA8-6FB8-1E3D-FEDD70B90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382" y="3118326"/>
            <a:ext cx="855957" cy="855957"/>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Download C Sharp (C#) Logo PNG Transparent Background 2801 × 2813, SVG, EPS  for free">
            <a:extLst>
              <a:ext uri="{FF2B5EF4-FFF2-40B4-BE49-F238E27FC236}">
                <a16:creationId xmlns:a16="http://schemas.microsoft.com/office/drawing/2014/main" id="{15069CA0-59EC-7338-C89A-EF359B4E4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6010" y="2116231"/>
            <a:ext cx="1035083" cy="1038931"/>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a:extLst>
              <a:ext uri="{FF2B5EF4-FFF2-40B4-BE49-F238E27FC236}">
                <a16:creationId xmlns:a16="http://schemas.microsoft.com/office/drawing/2014/main" id="{1769B525-DF78-84CF-C925-3DF1FA6BC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697" y="3487753"/>
            <a:ext cx="1117714" cy="1224685"/>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32DBCDC4-E76C-15D8-2B4B-F3E37C7C340B}"/>
              </a:ext>
            </a:extLst>
          </p:cNvPr>
          <p:cNvSpPr/>
          <p:nvPr/>
        </p:nvSpPr>
        <p:spPr>
          <a:xfrm rot="18527950">
            <a:off x="2976018" y="2104902"/>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431B6D4-21D5-838C-26F0-CA921B7D2EED}"/>
              </a:ext>
            </a:extLst>
          </p:cNvPr>
          <p:cNvSpPr/>
          <p:nvPr/>
        </p:nvSpPr>
        <p:spPr>
          <a:xfrm rot="16200000">
            <a:off x="3850701" y="2417670"/>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2A1D74A-23CE-583D-6A58-79B5F1007F65}"/>
              </a:ext>
            </a:extLst>
          </p:cNvPr>
          <p:cNvSpPr/>
          <p:nvPr/>
        </p:nvSpPr>
        <p:spPr>
          <a:xfrm rot="15490640">
            <a:off x="4999523" y="2232576"/>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BC46FAE-884C-338F-0ECE-20B41B8CE3C2}"/>
              </a:ext>
            </a:extLst>
          </p:cNvPr>
          <p:cNvSpPr/>
          <p:nvPr/>
        </p:nvSpPr>
        <p:spPr>
          <a:xfrm rot="14159453">
            <a:off x="5970278" y="1664742"/>
            <a:ext cx="6972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16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randombar(horizontal)">
                                      <p:cBhvr>
                                        <p:cTn id="17" dur="500"/>
                                        <p:tgtEl>
                                          <p:spTgt spid="3078"/>
                                        </p:tgtEl>
                                      </p:cBhvr>
                                    </p:animEffect>
                                  </p:childTnLst>
                                </p:cTn>
                              </p:par>
                              <p:par>
                                <p:cTn id="18" presetID="14" presetClass="entr" presetSubtype="10" fill="hold" nodeType="withEffect">
                                  <p:stCondLst>
                                    <p:cond delay="0"/>
                                  </p:stCondLst>
                                  <p:childTnLst>
                                    <p:set>
                                      <p:cBhvr>
                                        <p:cTn id="19" dur="1" fill="hold">
                                          <p:stCondLst>
                                            <p:cond delay="0"/>
                                          </p:stCondLst>
                                        </p:cTn>
                                        <p:tgtEl>
                                          <p:spTgt spid="3080"/>
                                        </p:tgtEl>
                                        <p:attrNameLst>
                                          <p:attrName>style.visibility</p:attrName>
                                        </p:attrNameLst>
                                      </p:cBhvr>
                                      <p:to>
                                        <p:strVal val="visible"/>
                                      </p:to>
                                    </p:set>
                                    <p:animEffect transition="in" filter="randombar(horizontal)">
                                      <p:cBhvr>
                                        <p:cTn id="20" dur="500"/>
                                        <p:tgtEl>
                                          <p:spTgt spid="308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par>
                                <p:cTn id="27" presetID="14" presetClass="entr" presetSubtype="10" fill="hold" nodeType="withEffect">
                                  <p:stCondLst>
                                    <p:cond delay="0"/>
                                  </p:stCondLst>
                                  <p:childTnLst>
                                    <p:set>
                                      <p:cBhvr>
                                        <p:cTn id="28" dur="1" fill="hold">
                                          <p:stCondLst>
                                            <p:cond delay="0"/>
                                          </p:stCondLst>
                                        </p:cTn>
                                        <p:tgtEl>
                                          <p:spTgt spid="3110"/>
                                        </p:tgtEl>
                                        <p:attrNameLst>
                                          <p:attrName>style.visibility</p:attrName>
                                        </p:attrNameLst>
                                      </p:cBhvr>
                                      <p:to>
                                        <p:strVal val="visible"/>
                                      </p:to>
                                    </p:set>
                                    <p:animEffect transition="in" filter="randombar(horizontal)">
                                      <p:cBhvr>
                                        <p:cTn id="29" dur="500"/>
                                        <p:tgtEl>
                                          <p:spTgt spid="3110"/>
                                        </p:tgtEl>
                                      </p:cBhvr>
                                    </p:animEffect>
                                  </p:childTnLst>
                                </p:cTn>
                              </p:par>
                              <p:par>
                                <p:cTn id="30" presetID="14" presetClass="entr" presetSubtype="10" fill="hold" nodeType="withEffect">
                                  <p:stCondLst>
                                    <p:cond delay="0"/>
                                  </p:stCondLst>
                                  <p:childTnLst>
                                    <p:set>
                                      <p:cBhvr>
                                        <p:cTn id="31" dur="1" fill="hold">
                                          <p:stCondLst>
                                            <p:cond delay="0"/>
                                          </p:stCondLst>
                                        </p:cTn>
                                        <p:tgtEl>
                                          <p:spTgt spid="3094"/>
                                        </p:tgtEl>
                                        <p:attrNameLst>
                                          <p:attrName>style.visibility</p:attrName>
                                        </p:attrNameLst>
                                      </p:cBhvr>
                                      <p:to>
                                        <p:strVal val="visible"/>
                                      </p:to>
                                    </p:set>
                                    <p:animEffect transition="in" filter="randombar(horizontal)">
                                      <p:cBhvr>
                                        <p:cTn id="32" dur="500"/>
                                        <p:tgtEl>
                                          <p:spTgt spid="3094"/>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randombar(horizontal)">
                                      <p:cBhvr>
                                        <p:cTn id="38" dur="500"/>
                                        <p:tgtEl>
                                          <p:spTgt spid="17"/>
                                        </p:tgtEl>
                                      </p:cBhvr>
                                    </p:animEffect>
                                  </p:childTnLst>
                                </p:cTn>
                              </p:par>
                              <p:par>
                                <p:cTn id="39" presetID="14" presetClass="entr" presetSubtype="10" fill="hold" nodeType="withEffect">
                                  <p:stCondLst>
                                    <p:cond delay="0"/>
                                  </p:stCondLst>
                                  <p:childTnLst>
                                    <p:set>
                                      <p:cBhvr>
                                        <p:cTn id="40" dur="1" fill="hold">
                                          <p:stCondLst>
                                            <p:cond delay="0"/>
                                          </p:stCondLst>
                                        </p:cTn>
                                        <p:tgtEl>
                                          <p:spTgt spid="3106"/>
                                        </p:tgtEl>
                                        <p:attrNameLst>
                                          <p:attrName>style.visibility</p:attrName>
                                        </p:attrNameLst>
                                      </p:cBhvr>
                                      <p:to>
                                        <p:strVal val="visible"/>
                                      </p:to>
                                    </p:set>
                                    <p:animEffect transition="in" filter="randombar(horizontal)">
                                      <p:cBhvr>
                                        <p:cTn id="41" dur="500"/>
                                        <p:tgtEl>
                                          <p:spTgt spid="3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33509"/>
            <a:ext cx="4616789"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GIỚI THIỆU RXJAVA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9883639-D5C6-1DFB-1555-123E24FF964E}"/>
              </a:ext>
            </a:extLst>
          </p:cNvPr>
          <p:cNvPicPr>
            <a:picLocks noChangeAspect="1"/>
          </p:cNvPicPr>
          <p:nvPr/>
        </p:nvPicPr>
        <p:blipFill>
          <a:blip r:embed="rId4"/>
          <a:stretch>
            <a:fillRect/>
          </a:stretch>
        </p:blipFill>
        <p:spPr>
          <a:xfrm>
            <a:off x="3577994" y="1464633"/>
            <a:ext cx="2147266" cy="2975793"/>
          </a:xfrm>
          <a:prstGeom prst="rect">
            <a:avLst/>
          </a:prstGeom>
        </p:spPr>
      </p:pic>
      <p:pic>
        <p:nvPicPr>
          <p:cNvPr id="1032" name="Picture 8" descr="Reactive Streams in Java: Concurrency with RxJava, Reactor, and Akka Streams:  Davis, Adam L.: 9781484241752: Amazon.com: Books">
            <a:extLst>
              <a:ext uri="{FF2B5EF4-FFF2-40B4-BE49-F238E27FC236}">
                <a16:creationId xmlns:a16="http://schemas.microsoft.com/office/drawing/2014/main" id="{5A69A388-D405-E51F-3C6F-7B40120DC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939" y="1323252"/>
            <a:ext cx="1637333" cy="24847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914307830"/>
              </p:ext>
            </p:extLst>
          </p:nvPr>
        </p:nvGraphicFramePr>
        <p:xfrm>
          <a:off x="687353" y="1641381"/>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8" name="Rectangle: Rounded Corners 7">
            <a:extLst>
              <a:ext uri="{FF2B5EF4-FFF2-40B4-BE49-F238E27FC236}">
                <a16:creationId xmlns:a16="http://schemas.microsoft.com/office/drawing/2014/main" id="{CFFF72EB-C01F-4340-73C6-8A0E6B16CD75}"/>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Các</a:t>
            </a:r>
            <a:r>
              <a:rPr lang="en-US" b="1" dirty="0">
                <a:solidFill>
                  <a:schemeClr val="bg1">
                    <a:lumMod val="25000"/>
                  </a:schemeClr>
                </a:solidFill>
              </a:rPr>
              <a:t> </a:t>
            </a:r>
            <a:r>
              <a:rPr lang="en-US" b="1" dirty="0" err="1">
                <a:solidFill>
                  <a:schemeClr val="bg1">
                    <a:lumMod val="25000"/>
                  </a:schemeClr>
                </a:solidFill>
              </a:rPr>
              <a:t>thành</a:t>
            </a:r>
            <a:r>
              <a:rPr lang="en-US" b="1" dirty="0">
                <a:solidFill>
                  <a:schemeClr val="bg1">
                    <a:lumMod val="25000"/>
                  </a:schemeClr>
                </a:solidFill>
              </a:rPr>
              <a:t> </a:t>
            </a:r>
            <a:r>
              <a:rPr lang="en-US" b="1" dirty="0" err="1">
                <a:solidFill>
                  <a:schemeClr val="bg1">
                    <a:lumMod val="25000"/>
                  </a:schemeClr>
                </a:solidFill>
              </a:rPr>
              <a:t>phần</a:t>
            </a:r>
            <a:r>
              <a:rPr lang="en-US" b="1" dirty="0">
                <a:solidFill>
                  <a:schemeClr val="bg1">
                    <a:lumMod val="25000"/>
                  </a:schemeClr>
                </a:solidFill>
              </a:rPr>
              <a:t> </a:t>
            </a:r>
            <a:r>
              <a:rPr lang="en-US" b="1" dirty="0" err="1">
                <a:solidFill>
                  <a:schemeClr val="bg1">
                    <a:lumMod val="25000"/>
                  </a:schemeClr>
                </a:solidFill>
              </a:rPr>
              <a:t>cốt</a:t>
            </a:r>
            <a:r>
              <a:rPr lang="en-US" b="1" dirty="0">
                <a:solidFill>
                  <a:schemeClr val="bg1">
                    <a:lumMod val="25000"/>
                  </a:schemeClr>
                </a:solidFill>
              </a:rPr>
              <a:t> </a:t>
            </a:r>
            <a:r>
              <a:rPr lang="en-US" b="1" dirty="0" err="1">
                <a:solidFill>
                  <a:schemeClr val="bg1">
                    <a:lumMod val="25000"/>
                  </a:schemeClr>
                </a:solidFill>
              </a:rPr>
              <a:t>lõi</a:t>
            </a:r>
            <a:r>
              <a:rPr lang="en-US" b="1" dirty="0">
                <a:solidFill>
                  <a:schemeClr val="bg1">
                    <a:lumMod val="25000"/>
                  </a:schemeClr>
                </a:solidFill>
              </a:rPr>
              <a:t> </a:t>
            </a:r>
            <a:r>
              <a:rPr lang="en-US" b="1" dirty="0" err="1">
                <a:solidFill>
                  <a:schemeClr val="bg1">
                    <a:lumMod val="25000"/>
                  </a:schemeClr>
                </a:solidFill>
              </a:rPr>
              <a:t>của</a:t>
            </a:r>
            <a:r>
              <a:rPr lang="en-US" b="1" dirty="0">
                <a:solidFill>
                  <a:schemeClr val="bg1">
                    <a:lumMod val="25000"/>
                  </a:schemeClr>
                </a:solidFill>
              </a:rPr>
              <a:t> RXJAVA</a:t>
            </a:r>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67925" y="1985187"/>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645208" y="261371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739964" y="3362102"/>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sp>
        <p:nvSpPr>
          <p:cNvPr id="20" name="Google Shape;285;p34">
            <a:extLst>
              <a:ext uri="{FF2B5EF4-FFF2-40B4-BE49-F238E27FC236}">
                <a16:creationId xmlns:a16="http://schemas.microsoft.com/office/drawing/2014/main" id="{EA72D7CC-517F-CC41-CF32-5436BE401889}"/>
              </a:ext>
            </a:extLst>
          </p:cNvPr>
          <p:cNvSpPr txBox="1">
            <a:spLocks/>
          </p:cNvSpPr>
          <p:nvPr/>
        </p:nvSpPr>
        <p:spPr>
          <a:xfrm>
            <a:off x="697819" y="301405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7.2.3 </a:t>
            </a:r>
            <a:r>
              <a:rPr lang="vi-VN" sz="1800" b="1" dirty="0">
                <a:latin typeface="Calibri" panose="020F0502020204030204" pitchFamily="34" charset="0"/>
                <a:ea typeface="Calibri" panose="020F0502020204030204" pitchFamily="34" charset="0"/>
                <a:cs typeface="Calibri" panose="020F0502020204030204" pitchFamily="34" charset="0"/>
              </a:rPr>
              <a:t>OPERATOR</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27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4"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1053223" y="3738497"/>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6789603" y="3738497"/>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678593" y="114769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Observable</a:t>
            </a:r>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3302273" y="168981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Maybe</a:t>
            </a:r>
            <a:endParaRPr lang="en-US" sz="1200" b="1" dirty="0"/>
          </a:p>
        </p:txBody>
      </p:sp>
      <p:sp>
        <p:nvSpPr>
          <p:cNvPr id="53" name="Rectangle: Rounded Corners 52">
            <a:extLst>
              <a:ext uri="{FF2B5EF4-FFF2-40B4-BE49-F238E27FC236}">
                <a16:creationId xmlns:a16="http://schemas.microsoft.com/office/drawing/2014/main" id="{F0DEAA4E-CA98-4BBD-3FA3-A39AE557F76A}"/>
              </a:ext>
            </a:extLst>
          </p:cNvPr>
          <p:cNvSpPr/>
          <p:nvPr/>
        </p:nvSpPr>
        <p:spPr>
          <a:xfrm>
            <a:off x="4771909" y="131914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Single</a:t>
            </a:r>
            <a:endParaRPr lang="en-US" sz="1200" b="1" dirty="0"/>
          </a:p>
        </p:txBody>
      </p:sp>
      <p:sp>
        <p:nvSpPr>
          <p:cNvPr id="54" name="Rectangle: Rounded Corners 53">
            <a:extLst>
              <a:ext uri="{FF2B5EF4-FFF2-40B4-BE49-F238E27FC236}">
                <a16:creationId xmlns:a16="http://schemas.microsoft.com/office/drawing/2014/main" id="{0CF6EA57-2474-1DC0-4FC9-E5B46498400D}"/>
              </a:ext>
            </a:extLst>
          </p:cNvPr>
          <p:cNvSpPr/>
          <p:nvPr/>
        </p:nvSpPr>
        <p:spPr>
          <a:xfrm>
            <a:off x="4771909" y="2430112"/>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a:t>Flowable</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flipH="1">
            <a:off x="1717874" y="1490596"/>
            <a:ext cx="1584400" cy="224790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p:cNvCxnSpPr>
          <p:nvPr/>
        </p:nvCxnSpPr>
        <p:spPr>
          <a:xfrm flipH="1">
            <a:off x="2078373" y="2032716"/>
            <a:ext cx="1847581" cy="170578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EDC8E449-42FD-A977-58B1-54DFA82B8A50}"/>
              </a:ext>
            </a:extLst>
          </p:cNvPr>
          <p:cNvCxnSpPr>
            <a:cxnSpLocks/>
            <a:stCxn id="53" idx="2"/>
          </p:cNvCxnSpPr>
          <p:nvPr/>
        </p:nvCxnSpPr>
        <p:spPr>
          <a:xfrm flipH="1">
            <a:off x="2392768" y="1662046"/>
            <a:ext cx="3002822" cy="214365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B37438D9-CB30-C8D9-B30E-685D7D45816F}"/>
              </a:ext>
            </a:extLst>
          </p:cNvPr>
          <p:cNvCxnSpPr>
            <a:cxnSpLocks/>
            <a:stCxn id="54" idx="2"/>
            <a:endCxn id="2" idx="3"/>
          </p:cNvCxnSpPr>
          <p:nvPr/>
        </p:nvCxnSpPr>
        <p:spPr>
          <a:xfrm flipH="1">
            <a:off x="2382525" y="2773012"/>
            <a:ext cx="3013065" cy="131454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BF112458-CBAB-4804-8CD5-E2BB9F78DD72}"/>
              </a:ext>
            </a:extLst>
          </p:cNvPr>
          <p:cNvCxnSpPr>
            <a:cxnSpLocks/>
            <a:stCxn id="54" idx="2"/>
            <a:endCxn id="3" idx="1"/>
          </p:cNvCxnSpPr>
          <p:nvPr/>
        </p:nvCxnSpPr>
        <p:spPr>
          <a:xfrm>
            <a:off x="5395590" y="2773012"/>
            <a:ext cx="1394013" cy="131454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3" name="Google Shape;285;p34">
            <a:extLst>
              <a:ext uri="{FF2B5EF4-FFF2-40B4-BE49-F238E27FC236}">
                <a16:creationId xmlns:a16="http://schemas.microsoft.com/office/drawing/2014/main" id="{45757E42-66DC-EA30-4F2E-2160ABA195AD}"/>
              </a:ext>
            </a:extLst>
          </p:cNvPr>
          <p:cNvSpPr txBox="1">
            <a:spLocks/>
          </p:cNvSpPr>
          <p:nvPr/>
        </p:nvSpPr>
        <p:spPr>
          <a:xfrm>
            <a:off x="5648984" y="3199532"/>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publish()</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79" name="Google Shape;285;p34">
            <a:extLst>
              <a:ext uri="{FF2B5EF4-FFF2-40B4-BE49-F238E27FC236}">
                <a16:creationId xmlns:a16="http://schemas.microsoft.com/office/drawing/2014/main" id="{4959750B-FF90-D689-BB97-785797E06A23}"/>
              </a:ext>
            </a:extLst>
          </p:cNvPr>
          <p:cNvSpPr txBox="1">
            <a:spLocks/>
          </p:cNvSpPr>
          <p:nvPr/>
        </p:nvSpPr>
        <p:spPr>
          <a:xfrm>
            <a:off x="5931021" y="3548591"/>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share()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87" name="Rectangle: Rounded Corners 86">
            <a:extLst>
              <a:ext uri="{FF2B5EF4-FFF2-40B4-BE49-F238E27FC236}">
                <a16:creationId xmlns:a16="http://schemas.microsoft.com/office/drawing/2014/main" id="{DFA20289-82FC-50D7-B57B-27356A3AA207}"/>
              </a:ext>
            </a:extLst>
          </p:cNvPr>
          <p:cNvSpPr/>
          <p:nvPr/>
        </p:nvSpPr>
        <p:spPr>
          <a:xfrm>
            <a:off x="5141395" y="1858665"/>
            <a:ext cx="1354346"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PublishSubject</a:t>
            </a:r>
            <a:endParaRPr lang="en-US" sz="1200" b="1" dirty="0"/>
          </a:p>
        </p:txBody>
      </p:sp>
      <p:cxnSp>
        <p:nvCxnSpPr>
          <p:cNvPr id="88" name="Straight Arrow Connector 87">
            <a:extLst>
              <a:ext uri="{FF2B5EF4-FFF2-40B4-BE49-F238E27FC236}">
                <a16:creationId xmlns:a16="http://schemas.microsoft.com/office/drawing/2014/main" id="{80E93765-0182-20CC-4590-91D5B0C43DE5}"/>
              </a:ext>
            </a:extLst>
          </p:cNvPr>
          <p:cNvCxnSpPr>
            <a:cxnSpLocks/>
            <a:endCxn id="79" idx="3"/>
          </p:cNvCxnSpPr>
          <p:nvPr/>
        </p:nvCxnSpPr>
        <p:spPr>
          <a:xfrm>
            <a:off x="6284554" y="2201565"/>
            <a:ext cx="532153" cy="15369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159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53" grpId="0" animBg="1"/>
      <p:bldP spid="54" grpId="0" animBg="1"/>
      <p:bldP spid="73" grpId="0"/>
      <p:bldP spid="79" grpId="0"/>
      <p:bldP spid="87" grpId="0" animBg="1"/>
      <p:bldP spid="9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910221" y="1155989"/>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103599" y="1530181"/>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046481" y="326451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427332" y="1195049"/>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.from()</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910221" y="1694551"/>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SINGLE</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91540" y="1694551"/>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733355" y="1504279"/>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63275" y="337150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82380" y="3452145"/>
            <a:ext cx="2971792"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.observeOn(Schedulers.io())</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91115" y="340227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6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idx="8"/>
          </p:nvPr>
        </p:nvSpPr>
        <p:spPr>
          <a:xfrm>
            <a:off x="2422689" y="526016"/>
            <a:ext cx="410181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Thành viên nhóm</a:t>
            </a:r>
            <a:endParaRPr dirty="0"/>
          </a:p>
        </p:txBody>
      </p:sp>
      <p:graphicFrame>
        <p:nvGraphicFramePr>
          <p:cNvPr id="11" name="Table 10">
            <a:extLst>
              <a:ext uri="{FF2B5EF4-FFF2-40B4-BE49-F238E27FC236}">
                <a16:creationId xmlns:a16="http://schemas.microsoft.com/office/drawing/2014/main" id="{5FC01533-8D76-3A26-2ECE-8307A9C339B8}"/>
              </a:ext>
            </a:extLst>
          </p:cNvPr>
          <p:cNvGraphicFramePr>
            <a:graphicFrameLocks noGrp="1"/>
          </p:cNvGraphicFramePr>
          <p:nvPr>
            <p:extLst>
              <p:ext uri="{D42A27DB-BD31-4B8C-83A1-F6EECF244321}">
                <p14:modId xmlns:p14="http://schemas.microsoft.com/office/powerpoint/2010/main" val="1312229465"/>
              </p:ext>
            </p:extLst>
          </p:nvPr>
        </p:nvGraphicFramePr>
        <p:xfrm>
          <a:off x="840555" y="1414793"/>
          <a:ext cx="4857947" cy="3200400"/>
        </p:xfrm>
        <a:graphic>
          <a:graphicData uri="http://schemas.openxmlformats.org/drawingml/2006/table">
            <a:tbl>
              <a:tblPr firstRow="1" bandRow="1">
                <a:tableStyleId>{BC89EF96-8CEA-46FF-86C4-4CE0E7609802}</a:tableStyleId>
              </a:tblPr>
              <a:tblGrid>
                <a:gridCol w="4857947">
                  <a:extLst>
                    <a:ext uri="{9D8B030D-6E8A-4147-A177-3AD203B41FA5}">
                      <a16:colId xmlns:a16="http://schemas.microsoft.com/office/drawing/2014/main" val="3361187006"/>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Lê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Quốc</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Hải</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- 2108110118</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4566603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Thị</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Thanh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Hiếu</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- 2108110393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739069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Hoàng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Khuyến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- 2108110356</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254836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Vinh Quang - 2108110353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65586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Trần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Mạnh</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Tiến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- 2108110131</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7477845"/>
                  </a:ext>
                </a:extLst>
              </a:tr>
            </a:tbl>
          </a:graphicData>
        </a:graphic>
      </p:graphicFrame>
      <p:sp>
        <p:nvSpPr>
          <p:cNvPr id="12" name="Rectangle: Rounded Corners 11">
            <a:extLst>
              <a:ext uri="{FF2B5EF4-FFF2-40B4-BE49-F238E27FC236}">
                <a16:creationId xmlns:a16="http://schemas.microsoft.com/office/drawing/2014/main" id="{B02C3E47-F841-C17B-8A4F-D87F68A987A2}"/>
              </a:ext>
            </a:extLst>
          </p:cNvPr>
          <p:cNvSpPr/>
          <p:nvPr/>
        </p:nvSpPr>
        <p:spPr>
          <a:xfrm>
            <a:off x="5132896" y="1293894"/>
            <a:ext cx="3011864" cy="501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GVHD: THS.LÊ HUỲNH PHƯỚC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3741710" y="636081"/>
            <a:ext cx="1200839" cy="475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Interface</a:t>
            </a:r>
          </a:p>
          <a:p>
            <a:pPr algn="ctr"/>
            <a:r>
              <a:rPr lang="en-US" b="1" dirty="0">
                <a:solidFill>
                  <a:schemeClr val="tx1"/>
                </a:solidFill>
              </a:rPr>
              <a:t>Consumer</a:t>
            </a: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1408857" cy="365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7" name="Rectangle: Rounded Corners 6">
            <a:extLst>
              <a:ext uri="{FF2B5EF4-FFF2-40B4-BE49-F238E27FC236}">
                <a16:creationId xmlns:a16="http://schemas.microsoft.com/office/drawing/2014/main" id="{CEF20D73-12B6-C284-6628-7BA88F66F462}"/>
              </a:ext>
            </a:extLst>
          </p:cNvPr>
          <p:cNvSpPr/>
          <p:nvPr/>
        </p:nvSpPr>
        <p:spPr>
          <a:xfrm>
            <a:off x="930808" y="2070327"/>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887428" y="3261892"/>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5211181" y="70716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2670919" y="939882"/>
            <a:ext cx="919369"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3840402" y="2083918"/>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4716355" y="2143821"/>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2911969" y="2143821"/>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 name="Rectangle: Rounded Corners 1">
            <a:extLst>
              <a:ext uri="{FF2B5EF4-FFF2-40B4-BE49-F238E27FC236}">
                <a16:creationId xmlns:a16="http://schemas.microsoft.com/office/drawing/2014/main" id="{94EC3506-39A6-30EF-1D2C-B81F442ED938}"/>
              </a:ext>
            </a:extLst>
          </p:cNvPr>
          <p:cNvSpPr/>
          <p:nvPr/>
        </p:nvSpPr>
        <p:spPr>
          <a:xfrm>
            <a:off x="6721968" y="703833"/>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Observer</a:t>
            </a:r>
            <a:endParaRPr lang="en-US" sz="1100" b="1" dirty="0">
              <a:solidFill>
                <a:schemeClr val="tx1"/>
              </a:solidFill>
            </a:endParaRPr>
          </a:p>
        </p:txBody>
      </p:sp>
      <p:sp>
        <p:nvSpPr>
          <p:cNvPr id="3" name="Rectangle: Rounded Corners 2">
            <a:extLst>
              <a:ext uri="{FF2B5EF4-FFF2-40B4-BE49-F238E27FC236}">
                <a16:creationId xmlns:a16="http://schemas.microsoft.com/office/drawing/2014/main" id="{6D547D7F-7055-A5FD-D213-B12B02433A2B}"/>
              </a:ext>
            </a:extLst>
          </p:cNvPr>
          <p:cNvSpPr/>
          <p:nvPr/>
        </p:nvSpPr>
        <p:spPr>
          <a:xfrm>
            <a:off x="5211181" y="1034701"/>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a:t>
            </a:r>
            <a:endParaRPr lang="en-US" sz="1100" b="1" dirty="0">
              <a:solidFill>
                <a:schemeClr val="tx1"/>
              </a:solidFill>
            </a:endParaRPr>
          </a:p>
        </p:txBody>
      </p:sp>
      <p:sp>
        <p:nvSpPr>
          <p:cNvPr id="4" name="Rectangle: Rounded Corners 3">
            <a:extLst>
              <a:ext uri="{FF2B5EF4-FFF2-40B4-BE49-F238E27FC236}">
                <a16:creationId xmlns:a16="http://schemas.microsoft.com/office/drawing/2014/main" id="{E4300638-B31C-CC30-3C69-AECD5FE49550}"/>
              </a:ext>
            </a:extLst>
          </p:cNvPr>
          <p:cNvSpPr/>
          <p:nvPr/>
        </p:nvSpPr>
        <p:spPr>
          <a:xfrm>
            <a:off x="6721968" y="1031367"/>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SingleObserver</a:t>
            </a:r>
            <a:endParaRPr lang="en-US" sz="1100" b="1" dirty="0">
              <a:solidFill>
                <a:schemeClr val="tx1"/>
              </a:solidFill>
            </a:endParaRPr>
          </a:p>
        </p:txBody>
      </p:sp>
      <p:sp>
        <p:nvSpPr>
          <p:cNvPr id="21" name="Rectangle: Rounded Corners 20">
            <a:extLst>
              <a:ext uri="{FF2B5EF4-FFF2-40B4-BE49-F238E27FC236}">
                <a16:creationId xmlns:a16="http://schemas.microsoft.com/office/drawing/2014/main" id="{5AE674EF-30E8-2900-AE83-DFABF62E6BE9}"/>
              </a:ext>
            </a:extLst>
          </p:cNvPr>
          <p:cNvSpPr/>
          <p:nvPr/>
        </p:nvSpPr>
        <p:spPr>
          <a:xfrm>
            <a:off x="5209524" y="1372205"/>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a:t>
            </a:r>
            <a:endParaRPr lang="en-US" sz="1100" b="1" dirty="0">
              <a:solidFill>
                <a:schemeClr val="tx1"/>
              </a:solidFill>
            </a:endParaRPr>
          </a:p>
        </p:txBody>
      </p:sp>
      <p:sp>
        <p:nvSpPr>
          <p:cNvPr id="26" name="Rectangle: Rounded Corners 25">
            <a:extLst>
              <a:ext uri="{FF2B5EF4-FFF2-40B4-BE49-F238E27FC236}">
                <a16:creationId xmlns:a16="http://schemas.microsoft.com/office/drawing/2014/main" id="{43BB74B9-F390-EB4B-5C11-94413A27BA5B}"/>
              </a:ext>
            </a:extLst>
          </p:cNvPr>
          <p:cNvSpPr/>
          <p:nvPr/>
        </p:nvSpPr>
        <p:spPr>
          <a:xfrm>
            <a:off x="6720311" y="1368871"/>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MaybeObserver</a:t>
            </a:r>
            <a:endParaRPr lang="en-US" sz="1100" b="1" dirty="0">
              <a:solidFill>
                <a:schemeClr val="tx1"/>
              </a:solidFill>
            </a:endParaRPr>
          </a:p>
        </p:txBody>
      </p:sp>
      <p:sp>
        <p:nvSpPr>
          <p:cNvPr id="27" name="Rectangle: Rounded Corners 26">
            <a:extLst>
              <a:ext uri="{FF2B5EF4-FFF2-40B4-BE49-F238E27FC236}">
                <a16:creationId xmlns:a16="http://schemas.microsoft.com/office/drawing/2014/main" id="{1E751F3C-ECC2-4DED-AF37-074A87995AE2}"/>
              </a:ext>
            </a:extLst>
          </p:cNvPr>
          <p:cNvSpPr/>
          <p:nvPr/>
        </p:nvSpPr>
        <p:spPr>
          <a:xfrm>
            <a:off x="5209524" y="169033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a:t>
            </a:r>
            <a:endParaRPr lang="en-US" sz="1100" b="1" dirty="0">
              <a:solidFill>
                <a:schemeClr val="tx1"/>
              </a:solidFill>
            </a:endParaRPr>
          </a:p>
        </p:txBody>
      </p:sp>
      <p:sp>
        <p:nvSpPr>
          <p:cNvPr id="28" name="Rectangle: Rounded Corners 27">
            <a:extLst>
              <a:ext uri="{FF2B5EF4-FFF2-40B4-BE49-F238E27FC236}">
                <a16:creationId xmlns:a16="http://schemas.microsoft.com/office/drawing/2014/main" id="{D3048C34-E643-A866-F00B-8C315C3A2E5B}"/>
              </a:ext>
            </a:extLst>
          </p:cNvPr>
          <p:cNvSpPr/>
          <p:nvPr/>
        </p:nvSpPr>
        <p:spPr>
          <a:xfrm>
            <a:off x="6720311" y="1687003"/>
            <a:ext cx="1872067"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FlowableObserver</a:t>
            </a:r>
            <a:endParaRPr lang="en-US" sz="1100" b="1" dirty="0">
              <a:solidFill>
                <a:schemeClr val="tx1"/>
              </a:solidFill>
            </a:endParaRPr>
          </a:p>
        </p:txBody>
      </p:sp>
      <p:cxnSp>
        <p:nvCxnSpPr>
          <p:cNvPr id="30" name="Straight Connector 29">
            <a:extLst>
              <a:ext uri="{FF2B5EF4-FFF2-40B4-BE49-F238E27FC236}">
                <a16:creationId xmlns:a16="http://schemas.microsoft.com/office/drawing/2014/main" id="{625D0347-5BB3-82FD-7B4A-B280AEF8BEE9}"/>
              </a:ext>
            </a:extLst>
          </p:cNvPr>
          <p:cNvCxnSpPr>
            <a:stCxn id="14" idx="3"/>
            <a:endCxn id="2" idx="1"/>
          </p:cNvCxnSpPr>
          <p:nvPr/>
        </p:nvCxnSpPr>
        <p:spPr>
          <a:xfrm flipV="1">
            <a:off x="6453336" y="82732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42705B80-1790-7404-F8FC-83B9AF277352}"/>
              </a:ext>
            </a:extLst>
          </p:cNvPr>
          <p:cNvCxnSpPr/>
          <p:nvPr/>
        </p:nvCxnSpPr>
        <p:spPr>
          <a:xfrm flipV="1">
            <a:off x="6451679" y="1157537"/>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F2722A02-B3A0-AF85-985F-3B9BE35898D3}"/>
              </a:ext>
            </a:extLst>
          </p:cNvPr>
          <p:cNvCxnSpPr/>
          <p:nvPr/>
        </p:nvCxnSpPr>
        <p:spPr>
          <a:xfrm flipV="1">
            <a:off x="6458107" y="147619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717A31F9-A8D5-A1B9-2E33-ECB39266C141}"/>
              </a:ext>
            </a:extLst>
          </p:cNvPr>
          <p:cNvCxnSpPr/>
          <p:nvPr/>
        </p:nvCxnSpPr>
        <p:spPr>
          <a:xfrm flipV="1">
            <a:off x="6451679" y="1814069"/>
            <a:ext cx="268632" cy="3334"/>
          </a:xfrm>
          <a:prstGeom prst="line">
            <a:avLst/>
          </a:prstGeom>
        </p:spPr>
        <p:style>
          <a:lnRef idx="2">
            <a:schemeClr val="accent2"/>
          </a:lnRef>
          <a:fillRef idx="0">
            <a:schemeClr val="accent2"/>
          </a:fillRef>
          <a:effectRef idx="1">
            <a:schemeClr val="accent2"/>
          </a:effectRef>
          <a:fontRef idx="minor">
            <a:schemeClr val="tx1"/>
          </a:fontRef>
        </p:style>
      </p:cxnSp>
      <p:sp>
        <p:nvSpPr>
          <p:cNvPr id="34" name="Arrow: Right 33">
            <a:extLst>
              <a:ext uri="{FF2B5EF4-FFF2-40B4-BE49-F238E27FC236}">
                <a16:creationId xmlns:a16="http://schemas.microsoft.com/office/drawing/2014/main" id="{2A769D51-D6DA-F464-CB01-AC7E898CA9CD}"/>
              </a:ext>
            </a:extLst>
          </p:cNvPr>
          <p:cNvSpPr/>
          <p:nvPr/>
        </p:nvSpPr>
        <p:spPr>
          <a:xfrm>
            <a:off x="2925417" y="1345690"/>
            <a:ext cx="1814027"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562963" y="2509761"/>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377246" y="3376621"/>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4860031" y="3367292"/>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520659" y="3426840"/>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348213" y="3465803"/>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151430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1000" fill="hold"/>
                                        <p:tgtEl>
                                          <p:spTgt spid="43"/>
                                        </p:tgtEl>
                                        <p:attrNameLst>
                                          <p:attrName>ppt_w</p:attrName>
                                        </p:attrNameLst>
                                      </p:cBhvr>
                                      <p:tavLst>
                                        <p:tav tm="0">
                                          <p:val>
                                            <p:fltVal val="0"/>
                                          </p:val>
                                        </p:tav>
                                        <p:tav tm="100000">
                                          <p:val>
                                            <p:strVal val="#ppt_w"/>
                                          </p:val>
                                        </p:tav>
                                      </p:tavLst>
                                    </p:anim>
                                    <p:anim calcmode="lin" valueType="num">
                                      <p:cBhvr>
                                        <p:cTn id="81" dur="1000" fill="hold"/>
                                        <p:tgtEl>
                                          <p:spTgt spid="43"/>
                                        </p:tgtEl>
                                        <p:attrNameLst>
                                          <p:attrName>ppt_h</p:attrName>
                                        </p:attrNameLst>
                                      </p:cBhvr>
                                      <p:tavLst>
                                        <p:tav tm="0">
                                          <p:val>
                                            <p:fltVal val="0"/>
                                          </p:val>
                                        </p:tav>
                                        <p:tav tm="100000">
                                          <p:val>
                                            <p:strVal val="#ppt_h"/>
                                          </p:val>
                                        </p:tav>
                                      </p:tavLst>
                                    </p:anim>
                                    <p:anim calcmode="lin" valueType="num">
                                      <p:cBhvr>
                                        <p:cTn id="82" dur="1000" fill="hold"/>
                                        <p:tgtEl>
                                          <p:spTgt spid="43"/>
                                        </p:tgtEl>
                                        <p:attrNameLst>
                                          <p:attrName>style.rotation</p:attrName>
                                        </p:attrNameLst>
                                      </p:cBhvr>
                                      <p:tavLst>
                                        <p:tav tm="0">
                                          <p:val>
                                            <p:fltVal val="90"/>
                                          </p:val>
                                        </p:tav>
                                        <p:tav tm="100000">
                                          <p:val>
                                            <p:fltVal val="0"/>
                                          </p:val>
                                        </p:tav>
                                      </p:tavLst>
                                    </p:anim>
                                    <p:animEffect transition="in" filter="fade">
                                      <p:cBhvr>
                                        <p:cTn id="83" dur="10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1000" fill="hold"/>
                                        <p:tgtEl>
                                          <p:spTgt spid="39"/>
                                        </p:tgtEl>
                                        <p:attrNameLst>
                                          <p:attrName>ppt_w</p:attrName>
                                        </p:attrNameLst>
                                      </p:cBhvr>
                                      <p:tavLst>
                                        <p:tav tm="0">
                                          <p:val>
                                            <p:fltVal val="0"/>
                                          </p:val>
                                        </p:tav>
                                        <p:tav tm="100000">
                                          <p:val>
                                            <p:strVal val="#ppt_w"/>
                                          </p:val>
                                        </p:tav>
                                      </p:tavLst>
                                    </p:anim>
                                    <p:anim calcmode="lin" valueType="num">
                                      <p:cBhvr>
                                        <p:cTn id="89" dur="1000" fill="hold"/>
                                        <p:tgtEl>
                                          <p:spTgt spid="39"/>
                                        </p:tgtEl>
                                        <p:attrNameLst>
                                          <p:attrName>ppt_h</p:attrName>
                                        </p:attrNameLst>
                                      </p:cBhvr>
                                      <p:tavLst>
                                        <p:tav tm="0">
                                          <p:val>
                                            <p:fltVal val="0"/>
                                          </p:val>
                                        </p:tav>
                                        <p:tav tm="100000">
                                          <p:val>
                                            <p:strVal val="#ppt_h"/>
                                          </p:val>
                                        </p:tav>
                                      </p:tavLst>
                                    </p:anim>
                                    <p:anim calcmode="lin" valueType="num">
                                      <p:cBhvr>
                                        <p:cTn id="90" dur="1000" fill="hold"/>
                                        <p:tgtEl>
                                          <p:spTgt spid="39"/>
                                        </p:tgtEl>
                                        <p:attrNameLst>
                                          <p:attrName>style.rotation</p:attrName>
                                        </p:attrNameLst>
                                      </p:cBhvr>
                                      <p:tavLst>
                                        <p:tav tm="0">
                                          <p:val>
                                            <p:fltVal val="90"/>
                                          </p:val>
                                        </p:tav>
                                        <p:tav tm="100000">
                                          <p:val>
                                            <p:fltVal val="0"/>
                                          </p:val>
                                        </p:tav>
                                      </p:tavLst>
                                    </p:anim>
                                    <p:animEffect transition="in" filter="fade">
                                      <p:cBhvr>
                                        <p:cTn id="91" dur="1000"/>
                                        <p:tgtEl>
                                          <p:spTgt spid="39"/>
                                        </p:tgtEl>
                                      </p:cBhvr>
                                    </p:animEffect>
                                  </p:childTnLst>
                                </p:cTn>
                              </p:par>
                              <p:par>
                                <p:cTn id="92" presetID="31"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1000" fill="hold"/>
                                        <p:tgtEl>
                                          <p:spTgt spid="40"/>
                                        </p:tgtEl>
                                        <p:attrNameLst>
                                          <p:attrName>ppt_w</p:attrName>
                                        </p:attrNameLst>
                                      </p:cBhvr>
                                      <p:tavLst>
                                        <p:tav tm="0">
                                          <p:val>
                                            <p:fltVal val="0"/>
                                          </p:val>
                                        </p:tav>
                                        <p:tav tm="100000">
                                          <p:val>
                                            <p:strVal val="#ppt_w"/>
                                          </p:val>
                                        </p:tav>
                                      </p:tavLst>
                                    </p:anim>
                                    <p:anim calcmode="lin" valueType="num">
                                      <p:cBhvr>
                                        <p:cTn id="95" dur="1000" fill="hold"/>
                                        <p:tgtEl>
                                          <p:spTgt spid="40"/>
                                        </p:tgtEl>
                                        <p:attrNameLst>
                                          <p:attrName>ppt_h</p:attrName>
                                        </p:attrNameLst>
                                      </p:cBhvr>
                                      <p:tavLst>
                                        <p:tav tm="0">
                                          <p:val>
                                            <p:fltVal val="0"/>
                                          </p:val>
                                        </p:tav>
                                        <p:tav tm="100000">
                                          <p:val>
                                            <p:strVal val="#ppt_h"/>
                                          </p:val>
                                        </p:tav>
                                      </p:tavLst>
                                    </p:anim>
                                    <p:anim calcmode="lin" valueType="num">
                                      <p:cBhvr>
                                        <p:cTn id="96" dur="1000" fill="hold"/>
                                        <p:tgtEl>
                                          <p:spTgt spid="40"/>
                                        </p:tgtEl>
                                        <p:attrNameLst>
                                          <p:attrName>style.rotation</p:attrName>
                                        </p:attrNameLst>
                                      </p:cBhvr>
                                      <p:tavLst>
                                        <p:tav tm="0">
                                          <p:val>
                                            <p:fltVal val="90"/>
                                          </p:val>
                                        </p:tav>
                                        <p:tav tm="100000">
                                          <p:val>
                                            <p:fltVal val="0"/>
                                          </p:val>
                                        </p:tav>
                                      </p:tavLst>
                                    </p:anim>
                                    <p:animEffect transition="in" filter="fade">
                                      <p:cBhvr>
                                        <p:cTn id="97" dur="1000"/>
                                        <p:tgtEl>
                                          <p:spTgt spid="40"/>
                                        </p:tgtEl>
                                      </p:cBhvr>
                                    </p:animEffect>
                                  </p:childTnLst>
                                </p:cTn>
                              </p:par>
                              <p:par>
                                <p:cTn id="98" presetID="31"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 calcmode="lin" valueType="num">
                                      <p:cBhvr>
                                        <p:cTn id="100" dur="1000" fill="hold"/>
                                        <p:tgtEl>
                                          <p:spTgt spid="42"/>
                                        </p:tgtEl>
                                        <p:attrNameLst>
                                          <p:attrName>ppt_w</p:attrName>
                                        </p:attrNameLst>
                                      </p:cBhvr>
                                      <p:tavLst>
                                        <p:tav tm="0">
                                          <p:val>
                                            <p:fltVal val="0"/>
                                          </p:val>
                                        </p:tav>
                                        <p:tav tm="100000">
                                          <p:val>
                                            <p:strVal val="#ppt_w"/>
                                          </p:val>
                                        </p:tav>
                                      </p:tavLst>
                                    </p:anim>
                                    <p:anim calcmode="lin" valueType="num">
                                      <p:cBhvr>
                                        <p:cTn id="101" dur="1000" fill="hold"/>
                                        <p:tgtEl>
                                          <p:spTgt spid="42"/>
                                        </p:tgtEl>
                                        <p:attrNameLst>
                                          <p:attrName>ppt_h</p:attrName>
                                        </p:attrNameLst>
                                      </p:cBhvr>
                                      <p:tavLst>
                                        <p:tav tm="0">
                                          <p:val>
                                            <p:fltVal val="0"/>
                                          </p:val>
                                        </p:tav>
                                        <p:tav tm="100000">
                                          <p:val>
                                            <p:strVal val="#ppt_h"/>
                                          </p:val>
                                        </p:tav>
                                      </p:tavLst>
                                    </p:anim>
                                    <p:anim calcmode="lin" valueType="num">
                                      <p:cBhvr>
                                        <p:cTn id="102" dur="1000" fill="hold"/>
                                        <p:tgtEl>
                                          <p:spTgt spid="42"/>
                                        </p:tgtEl>
                                        <p:attrNameLst>
                                          <p:attrName>style.rotation</p:attrName>
                                        </p:attrNameLst>
                                      </p:cBhvr>
                                      <p:tavLst>
                                        <p:tav tm="0">
                                          <p:val>
                                            <p:fltVal val="90"/>
                                          </p:val>
                                        </p:tav>
                                        <p:tav tm="100000">
                                          <p:val>
                                            <p:fltVal val="0"/>
                                          </p:val>
                                        </p:tav>
                                      </p:tavLst>
                                    </p:anim>
                                    <p:animEffect transition="in" filter="fade">
                                      <p:cBhvr>
                                        <p:cTn id="103" dur="1000"/>
                                        <p:tgtEl>
                                          <p:spTgt spid="42"/>
                                        </p:tgtEl>
                                      </p:cBhvr>
                                    </p:animEffect>
                                  </p:childTnLst>
                                </p:cTn>
                              </p:par>
                              <p:par>
                                <p:cTn id="104" presetID="31"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p:cTn id="106" dur="1000" fill="hold"/>
                                        <p:tgtEl>
                                          <p:spTgt spid="41"/>
                                        </p:tgtEl>
                                        <p:attrNameLst>
                                          <p:attrName>ppt_w</p:attrName>
                                        </p:attrNameLst>
                                      </p:cBhvr>
                                      <p:tavLst>
                                        <p:tav tm="0">
                                          <p:val>
                                            <p:fltVal val="0"/>
                                          </p:val>
                                        </p:tav>
                                        <p:tav tm="100000">
                                          <p:val>
                                            <p:strVal val="#ppt_w"/>
                                          </p:val>
                                        </p:tav>
                                      </p:tavLst>
                                    </p:anim>
                                    <p:anim calcmode="lin" valueType="num">
                                      <p:cBhvr>
                                        <p:cTn id="107" dur="1000" fill="hold"/>
                                        <p:tgtEl>
                                          <p:spTgt spid="41"/>
                                        </p:tgtEl>
                                        <p:attrNameLst>
                                          <p:attrName>ppt_h</p:attrName>
                                        </p:attrNameLst>
                                      </p:cBhvr>
                                      <p:tavLst>
                                        <p:tav tm="0">
                                          <p:val>
                                            <p:fltVal val="0"/>
                                          </p:val>
                                        </p:tav>
                                        <p:tav tm="100000">
                                          <p:val>
                                            <p:strVal val="#ppt_h"/>
                                          </p:val>
                                        </p:tav>
                                      </p:tavLst>
                                    </p:anim>
                                    <p:anim calcmode="lin" valueType="num">
                                      <p:cBhvr>
                                        <p:cTn id="108" dur="1000" fill="hold"/>
                                        <p:tgtEl>
                                          <p:spTgt spid="41"/>
                                        </p:tgtEl>
                                        <p:attrNameLst>
                                          <p:attrName>style.rotation</p:attrName>
                                        </p:attrNameLst>
                                      </p:cBhvr>
                                      <p:tavLst>
                                        <p:tav tm="0">
                                          <p:val>
                                            <p:fltVal val="90"/>
                                          </p:val>
                                        </p:tav>
                                        <p:tav tm="100000">
                                          <p:val>
                                            <p:fltVal val="0"/>
                                          </p:val>
                                        </p:tav>
                                      </p:tavLst>
                                    </p:anim>
                                    <p:animEffect transition="in" filter="fade">
                                      <p:cBhvr>
                                        <p:cTn id="10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16" grpId="0" animBg="1"/>
      <p:bldP spid="17" grpId="0" animBg="1"/>
      <p:bldP spid="19" grpId="0"/>
      <p:bldP spid="20" grpId="0" animBg="1"/>
      <p:bldP spid="2" grpId="0" animBg="1"/>
      <p:bldP spid="3" grpId="0" animBg="1"/>
      <p:bldP spid="4" grpId="0" animBg="1"/>
      <p:bldP spid="21" grpId="0" animBg="1"/>
      <p:bldP spid="26" grpId="0" animBg="1"/>
      <p:bldP spid="27" grpId="0" animBg="1"/>
      <p:bldP spid="28" grpId="0" animBg="1"/>
      <p:bldP spid="34" grpId="0" animBg="1"/>
      <p:bldP spid="40" grpId="0"/>
      <p:bldP spid="41" grpId="0"/>
      <p:bldP spid="42" grpId="0"/>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extLst>
              <p:ext uri="{D42A27DB-BD31-4B8C-83A1-F6EECF244321}">
                <p14:modId xmlns:p14="http://schemas.microsoft.com/office/powerpoint/2010/main" val="3096645955"/>
              </p:ext>
            </p:extLst>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96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3" name="Picture 2">
            <a:extLst>
              <a:ext uri="{FF2B5EF4-FFF2-40B4-BE49-F238E27FC236}">
                <a16:creationId xmlns:a16="http://schemas.microsoft.com/office/drawing/2014/main" id="{0E54E3BB-4C4A-5EC3-B6A1-E25DD5783A2E}"/>
              </a:ext>
            </a:extLst>
          </p:cNvPr>
          <p:cNvPicPr>
            <a:picLocks noChangeAspect="1"/>
          </p:cNvPicPr>
          <p:nvPr/>
        </p:nvPicPr>
        <p:blipFill>
          <a:blip r:embed="rId4"/>
          <a:stretch>
            <a:fillRect/>
          </a:stretch>
        </p:blipFill>
        <p:spPr>
          <a:xfrm>
            <a:off x="1798488" y="1165802"/>
            <a:ext cx="5990009" cy="2754265"/>
          </a:xfrm>
          <a:prstGeom prst="rect">
            <a:avLst/>
          </a:prstGeom>
        </p:spPr>
      </p:pic>
    </p:spTree>
    <p:extLst>
      <p:ext uri="{BB962C8B-B14F-4D97-AF65-F5344CB8AC3E}">
        <p14:creationId xmlns:p14="http://schemas.microsoft.com/office/powerpoint/2010/main" val="220277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90CB2702-5637-1582-FEE0-EEC9C2D75F03}"/>
              </a:ext>
            </a:extLst>
          </p:cNvPr>
          <p:cNvPicPr>
            <a:picLocks noChangeAspect="1"/>
          </p:cNvPicPr>
          <p:nvPr/>
        </p:nvPicPr>
        <p:blipFill>
          <a:blip r:embed="rId4"/>
          <a:stretch>
            <a:fillRect/>
          </a:stretch>
        </p:blipFill>
        <p:spPr>
          <a:xfrm>
            <a:off x="1417961" y="1175530"/>
            <a:ext cx="6308077" cy="2919801"/>
          </a:xfrm>
          <a:prstGeom prst="rect">
            <a:avLst/>
          </a:prstGeom>
        </p:spPr>
      </p:pic>
    </p:spTree>
    <p:extLst>
      <p:ext uri="{BB962C8B-B14F-4D97-AF65-F5344CB8AC3E}">
        <p14:creationId xmlns:p14="http://schemas.microsoft.com/office/powerpoint/2010/main" val="104417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88E76FFC-59A9-802A-5A1B-BD1DDEEAD94A}"/>
              </a:ext>
            </a:extLst>
          </p:cNvPr>
          <p:cNvPicPr>
            <a:picLocks noChangeAspect="1"/>
          </p:cNvPicPr>
          <p:nvPr/>
        </p:nvPicPr>
        <p:blipFill>
          <a:blip r:embed="rId4"/>
          <a:stretch>
            <a:fillRect/>
          </a:stretch>
        </p:blipFill>
        <p:spPr>
          <a:xfrm>
            <a:off x="1398927" y="1009322"/>
            <a:ext cx="6072424" cy="3415739"/>
          </a:xfrm>
          <a:prstGeom prst="rect">
            <a:avLst/>
          </a:prstGeom>
        </p:spPr>
      </p:pic>
    </p:spTree>
    <p:extLst>
      <p:ext uri="{BB962C8B-B14F-4D97-AF65-F5344CB8AC3E}">
        <p14:creationId xmlns:p14="http://schemas.microsoft.com/office/powerpoint/2010/main" val="226770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232E0075-4CAD-2D83-B5F3-24EF7EE1B607}"/>
              </a:ext>
            </a:extLst>
          </p:cNvPr>
          <p:cNvPicPr>
            <a:picLocks noChangeAspect="1"/>
          </p:cNvPicPr>
          <p:nvPr/>
        </p:nvPicPr>
        <p:blipFill>
          <a:blip r:embed="rId4"/>
          <a:stretch>
            <a:fillRect/>
          </a:stretch>
        </p:blipFill>
        <p:spPr>
          <a:xfrm>
            <a:off x="4518597" y="697857"/>
            <a:ext cx="2820170" cy="1783606"/>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5"/>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586417" y="1305448"/>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Schedulers.io</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3021" y="180749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Schedulers.computation</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2006010" y="1305448"/>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6" name="Rectangle: Rounded Corners 25">
            <a:extLst>
              <a:ext uri="{FF2B5EF4-FFF2-40B4-BE49-F238E27FC236}">
                <a16:creationId xmlns:a16="http://schemas.microsoft.com/office/drawing/2014/main" id="{14C44E6A-CAF6-487D-23AE-D66E03F7438A}"/>
              </a:ext>
            </a:extLst>
          </p:cNvPr>
          <p:cNvSpPr/>
          <p:nvPr/>
        </p:nvSpPr>
        <p:spPr>
          <a:xfrm>
            <a:off x="542965" y="2363056"/>
            <a:ext cx="2087278"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Schedulers.newThread</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5658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 calcmode="lin" valueType="num">
                                      <p:cBhvr>
                                        <p:cTn id="35" dur="1000" fill="hold"/>
                                        <p:tgtEl>
                                          <p:spTgt spid="14"/>
                                        </p:tgtEl>
                                        <p:attrNameLst>
                                          <p:attrName>style.rotation</p:attrName>
                                        </p:attrNameLst>
                                      </p:cBhvr>
                                      <p:tavLst>
                                        <p:tav tm="0">
                                          <p:val>
                                            <p:fltVal val="90"/>
                                          </p:val>
                                        </p:tav>
                                        <p:tav tm="100000">
                                          <p:val>
                                            <p:fltVal val="0"/>
                                          </p:val>
                                        </p:tav>
                                      </p:tavLst>
                                    </p:anim>
                                    <p:animEffect transition="in" filter="fade">
                                      <p:cBhvr>
                                        <p:cTn id="36" dur="1000"/>
                                        <p:tgtEl>
                                          <p:spTgt spid="14"/>
                                        </p:tgtEl>
                                      </p:cBhvr>
                                    </p:animEffect>
                                  </p:childTnLst>
                                </p:cTn>
                              </p:par>
                              <p:par>
                                <p:cTn id="37" presetID="3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6" grpId="0" animBg="1"/>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29" y="47747"/>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R</a:t>
            </a:r>
            <a:r>
              <a:rPr lang="en-US" sz="20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.5</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39" name="Rectangle: Rounded Corners 38">
            <a:extLst>
              <a:ext uri="{FF2B5EF4-FFF2-40B4-BE49-F238E27FC236}">
                <a16:creationId xmlns:a16="http://schemas.microsoft.com/office/drawing/2014/main" id="{AC7EC4A8-DE52-FFF8-725B-F586ACE54D9D}"/>
              </a:ext>
            </a:extLst>
          </p:cNvPr>
          <p:cNvSpPr/>
          <p:nvPr/>
        </p:nvSpPr>
        <p:spPr>
          <a:xfrm>
            <a:off x="4217492" y="3135006"/>
            <a:ext cx="833816" cy="24841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buffer</a:t>
            </a: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4217492" y="2745194"/>
            <a:ext cx="803119"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sample</a:t>
            </a:r>
            <a:endParaRPr lang="en-US" sz="1200" b="1" dirty="0"/>
          </a:p>
        </p:txBody>
      </p:sp>
      <p:sp>
        <p:nvSpPr>
          <p:cNvPr id="59" name="Rectangle: Rounded Corners 58">
            <a:extLst>
              <a:ext uri="{FF2B5EF4-FFF2-40B4-BE49-F238E27FC236}">
                <a16:creationId xmlns:a16="http://schemas.microsoft.com/office/drawing/2014/main" id="{5D76B0F2-35EC-B35D-9853-9ADDAF827C07}"/>
              </a:ext>
            </a:extLst>
          </p:cNvPr>
          <p:cNvSpPr/>
          <p:nvPr/>
        </p:nvSpPr>
        <p:spPr>
          <a:xfrm>
            <a:off x="4161220" y="1541807"/>
            <a:ext cx="821559" cy="2766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window</a:t>
            </a:r>
            <a:endParaRPr lang="en-US" sz="12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4077613" y="1874834"/>
            <a:ext cx="1113574"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throttleFirst</a:t>
            </a:r>
            <a:endParaRPr lang="en-US" sz="12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273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59" grpId="0" animBg="1"/>
      <p:bldP spid="61" grpId="0" animBg="1"/>
      <p:bldP spid="62" grpId="0" animBg="1"/>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WEBFLUX</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08</a:t>
            </a:r>
          </a:p>
        </p:txBody>
      </p:sp>
      <p:sp>
        <p:nvSpPr>
          <p:cNvPr id="3" name="Google Shape;192;p29">
            <a:extLst>
              <a:ext uri="{FF2B5EF4-FFF2-40B4-BE49-F238E27FC236}">
                <a16:creationId xmlns:a16="http://schemas.microsoft.com/office/drawing/2014/main" id="{D0533367-5E9D-1DE3-BF1E-DDB10B6FB813}"/>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8.1 </a:t>
            </a:r>
            <a:r>
              <a:rPr lang="vi-VN" sz="1300" b="1" dirty="0">
                <a:solidFill>
                  <a:schemeClr val="bg1">
                    <a:lumMod val="25000"/>
                  </a:schemeClr>
                </a:solidFill>
              </a:rPr>
              <a:t>Giới thiệu về Spring</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lumMod val="25000"/>
                  </a:schemeClr>
                </a:solidFill>
              </a:rPr>
              <a:t>8.</a:t>
            </a:r>
            <a:r>
              <a:rPr lang="vi-VN" sz="1300" b="1">
                <a:solidFill>
                  <a:schemeClr val="bg1">
                    <a:lumMod val="25000"/>
                  </a:schemeClr>
                </a:solidFill>
              </a:rPr>
              <a:t>2</a:t>
            </a:r>
            <a:r>
              <a:rPr lang="en-US" sz="1300" b="1">
                <a:solidFill>
                  <a:schemeClr val="bg1">
                    <a:lumMod val="25000"/>
                  </a:schemeClr>
                </a:solidFill>
              </a:rPr>
              <a:t> </a:t>
            </a:r>
            <a:r>
              <a:rPr lang="vi-VN" sz="1300" b="1">
                <a:solidFill>
                  <a:schemeClr val="bg1">
                    <a:lumMod val="25000"/>
                  </a:schemeClr>
                </a:solidFill>
              </a:rPr>
              <a:t>Giới thiệu về Spring MVC</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8.3. </a:t>
            </a:r>
            <a:r>
              <a:rPr lang="en-US" sz="1300" b="1" dirty="0" err="1">
                <a:solidFill>
                  <a:schemeClr val="bg1">
                    <a:lumMod val="25000"/>
                  </a:schemeClr>
                </a:solidFill>
              </a:rPr>
              <a:t>Giới</a:t>
            </a:r>
            <a:r>
              <a:rPr lang="en-US" sz="1300" b="1" dirty="0">
                <a:solidFill>
                  <a:schemeClr val="bg1">
                    <a:lumMod val="25000"/>
                  </a:schemeClr>
                </a:solidFill>
              </a:rPr>
              <a:t> </a:t>
            </a:r>
            <a:r>
              <a:rPr lang="en-US" sz="1300" b="1" dirty="0" err="1">
                <a:solidFill>
                  <a:schemeClr val="bg1">
                    <a:lumMod val="25000"/>
                  </a:schemeClr>
                </a:solidFill>
              </a:rPr>
              <a:t>thiệu</a:t>
            </a:r>
            <a:r>
              <a:rPr lang="en-US" sz="1300" b="1" dirty="0">
                <a:solidFill>
                  <a:schemeClr val="bg1">
                    <a:lumMod val="25000"/>
                  </a:schemeClr>
                </a:solidFill>
              </a:rPr>
              <a:t> </a:t>
            </a:r>
            <a:r>
              <a:rPr lang="en-US" sz="1300" b="1" dirty="0" err="1">
                <a:solidFill>
                  <a:schemeClr val="bg1">
                    <a:lumMod val="25000"/>
                  </a:schemeClr>
                </a:solidFill>
              </a:rPr>
              <a:t>về</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8.4. So </a:t>
            </a:r>
            <a:r>
              <a:rPr lang="en-US" sz="1300" b="1" dirty="0" err="1">
                <a:solidFill>
                  <a:schemeClr val="bg1">
                    <a:lumMod val="25000"/>
                  </a:schemeClr>
                </a:solidFill>
              </a:rPr>
              <a:t>sánh</a:t>
            </a:r>
            <a:r>
              <a:rPr lang="en-US" sz="1300" b="1" dirty="0">
                <a:solidFill>
                  <a:schemeClr val="bg1">
                    <a:lumMod val="25000"/>
                  </a:schemeClr>
                </a:solidFill>
              </a:rPr>
              <a:t> </a:t>
            </a:r>
            <a:r>
              <a:rPr lang="en-US" sz="1300" b="1" dirty="0" err="1">
                <a:solidFill>
                  <a:schemeClr val="bg1">
                    <a:lumMod val="25000"/>
                  </a:schemeClr>
                </a:solidFill>
              </a:rPr>
              <a:t>giữa</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r>
              <a:rPr lang="en-US" sz="1300" b="1" dirty="0" err="1">
                <a:solidFill>
                  <a:schemeClr val="bg1">
                    <a:lumMod val="25000"/>
                  </a:schemeClr>
                </a:solidFill>
              </a:rPr>
              <a:t>và</a:t>
            </a:r>
            <a:r>
              <a:rPr lang="en-US" sz="1300" b="1" dirty="0">
                <a:solidFill>
                  <a:schemeClr val="bg1">
                    <a:lumMod val="25000"/>
                  </a:schemeClr>
                </a:solidFill>
              </a:rPr>
              <a:t> Spring MVC ?</a:t>
            </a:r>
          </a:p>
        </p:txBody>
      </p:sp>
      <p:pic>
        <p:nvPicPr>
          <p:cNvPr id="6146" name="Picture 2" descr="spring framework là gì ? Học lập trình java spring framework">
            <a:extLst>
              <a:ext uri="{FF2B5EF4-FFF2-40B4-BE49-F238E27FC236}">
                <a16:creationId xmlns:a16="http://schemas.microsoft.com/office/drawing/2014/main" id="{F959329D-B457-2ED9-E0DE-8964E0B12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902" y="1094423"/>
            <a:ext cx="5278754" cy="25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00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a:t>
            </a:r>
            <a:r>
              <a:rPr lang="vi-VN" sz="3500" b="1" dirty="0">
                <a:latin typeface="Calibri" panose="020F0502020204030204" pitchFamily="34" charset="0"/>
                <a:ea typeface="Calibri" panose="020F0502020204030204" pitchFamily="34" charset="0"/>
                <a:cs typeface="Calibri" panose="020F0502020204030204" pitchFamily="34" charset="0"/>
              </a:rPr>
              <a:t>MVC</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.2</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8.2.1. Spring MVC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8.2.2. Spring MVC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8.2.3. Spring MVC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8.2.4.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Spring MVC</a:t>
            </a:r>
          </a:p>
        </p:txBody>
      </p:sp>
      <p:pic>
        <p:nvPicPr>
          <p:cNvPr id="7170" name="Picture 2" descr="Java Spring Boot là gì ? Java Spring MVC là gì ? Spring Framework là gì ?">
            <a:extLst>
              <a:ext uri="{FF2B5EF4-FFF2-40B4-BE49-F238E27FC236}">
                <a16:creationId xmlns:a16="http://schemas.microsoft.com/office/drawing/2014/main" id="{DDB799EE-EC7D-A0E5-355E-CD426AD81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057" y="1059774"/>
            <a:ext cx="4267200" cy="217730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F1584BF8-F96A-105A-7733-EDE6EB67A27D}"/>
              </a:ext>
            </a:extLst>
          </p:cNvPr>
          <p:cNvSpPr/>
          <p:nvPr/>
        </p:nvSpPr>
        <p:spPr>
          <a:xfrm>
            <a:off x="3692294" y="747394"/>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Đồng bộ</a:t>
            </a:r>
            <a:endParaRPr lang="en-US" b="1" dirty="0">
              <a:solidFill>
                <a:schemeClr val="bg1">
                  <a:lumMod val="25000"/>
                </a:schemeClr>
              </a:solidFill>
            </a:endParaRPr>
          </a:p>
        </p:txBody>
      </p:sp>
      <p:sp>
        <p:nvSpPr>
          <p:cNvPr id="23" name="Rectangle: Rounded Corners 22">
            <a:extLst>
              <a:ext uri="{FF2B5EF4-FFF2-40B4-BE49-F238E27FC236}">
                <a16:creationId xmlns:a16="http://schemas.microsoft.com/office/drawing/2014/main" id="{966249AB-A50E-96F0-B533-90FEFA62DA09}"/>
              </a:ext>
            </a:extLst>
          </p:cNvPr>
          <p:cNvSpPr/>
          <p:nvPr/>
        </p:nvSpPr>
        <p:spPr>
          <a:xfrm>
            <a:off x="5444815" y="871625"/>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sp>
        <p:nvSpPr>
          <p:cNvPr id="24" name="Rectangle: Rounded Corners 23">
            <a:extLst>
              <a:ext uri="{FF2B5EF4-FFF2-40B4-BE49-F238E27FC236}">
                <a16:creationId xmlns:a16="http://schemas.microsoft.com/office/drawing/2014/main" id="{713ED6A1-687C-EA50-7CCF-54C88F3ABBCF}"/>
              </a:ext>
            </a:extLst>
          </p:cNvPr>
          <p:cNvSpPr/>
          <p:nvPr/>
        </p:nvSpPr>
        <p:spPr>
          <a:xfrm>
            <a:off x="3845939" y="3152141"/>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Mô hình MVC</a:t>
            </a:r>
            <a:endParaRPr lang="en-US" b="1" dirty="0">
              <a:solidFill>
                <a:schemeClr val="bg1">
                  <a:lumMod val="25000"/>
                </a:schemeClr>
              </a:solidFill>
            </a:endParaRPr>
          </a:p>
        </p:txBody>
      </p:sp>
      <p:pic>
        <p:nvPicPr>
          <p:cNvPr id="25" name="Picture 8" descr="Winzone blog - Sharing knowledge, together we win">
            <a:extLst>
              <a:ext uri="{FF2B5EF4-FFF2-40B4-BE49-F238E27FC236}">
                <a16:creationId xmlns:a16="http://schemas.microsoft.com/office/drawing/2014/main" id="{00BD1287-ACB2-EEC3-2F08-A369BE363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057" y="3492853"/>
            <a:ext cx="945396" cy="59087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56E7DCD3-8405-AED4-2FF9-75257EB74D16}"/>
              </a:ext>
            </a:extLst>
          </p:cNvPr>
          <p:cNvCxnSpPr>
            <a:stCxn id="2" idx="3"/>
            <a:endCxn id="21" idx="2"/>
          </p:cNvCxnSpPr>
          <p:nvPr/>
        </p:nvCxnSpPr>
        <p:spPr>
          <a:xfrm flipV="1">
            <a:off x="2937012" y="1227566"/>
            <a:ext cx="1391305" cy="88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293CE1-7C09-2A53-C808-40E2794E7573}"/>
              </a:ext>
            </a:extLst>
          </p:cNvPr>
          <p:cNvCxnSpPr>
            <a:cxnSpLocks/>
            <a:stCxn id="2" idx="3"/>
            <a:endCxn id="24" idx="1"/>
          </p:cNvCxnSpPr>
          <p:nvPr/>
        </p:nvCxnSpPr>
        <p:spPr>
          <a:xfrm>
            <a:off x="2937012" y="2114054"/>
            <a:ext cx="908927" cy="1278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7B5F0F-175B-0AB2-ABF3-7ACEC91C9495}"/>
              </a:ext>
            </a:extLst>
          </p:cNvPr>
          <p:cNvCxnSpPr>
            <a:cxnSpLocks/>
            <a:stCxn id="2" idx="3"/>
            <a:endCxn id="23" idx="0"/>
          </p:cNvCxnSpPr>
          <p:nvPr/>
        </p:nvCxnSpPr>
        <p:spPr>
          <a:xfrm flipV="1">
            <a:off x="2937012" y="871625"/>
            <a:ext cx="3259172" cy="124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E46CC9-AF42-390F-ECA4-F98AE3537F14}"/>
              </a:ext>
            </a:extLst>
          </p:cNvPr>
          <p:cNvCxnSpPr>
            <a:cxnSpLocks/>
            <a:stCxn id="2" idx="3"/>
            <a:endCxn id="25" idx="1"/>
          </p:cNvCxnSpPr>
          <p:nvPr/>
        </p:nvCxnSpPr>
        <p:spPr>
          <a:xfrm>
            <a:off x="2937012" y="2114054"/>
            <a:ext cx="4208045" cy="167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AB8C747C-9DE1-3B54-3D6B-AAAE2F50200C}"/>
              </a:ext>
            </a:extLst>
          </p:cNvPr>
          <p:cNvSpPr/>
          <p:nvPr/>
        </p:nvSpPr>
        <p:spPr>
          <a:xfrm>
            <a:off x="3533361" y="2646158"/>
            <a:ext cx="1212574"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A87E120-E90C-BEDF-61AD-6C8D02442C38}"/>
              </a:ext>
            </a:extLst>
          </p:cNvPr>
          <p:cNvSpPr/>
          <p:nvPr/>
        </p:nvSpPr>
        <p:spPr>
          <a:xfrm>
            <a:off x="4964339" y="2327396"/>
            <a:ext cx="1660091" cy="75737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ln w="0"/>
                <a:solidFill>
                  <a:schemeClr val="tx1"/>
                </a:solidFill>
                <a:effectLst>
                  <a:outerShdw blurRad="38100" dist="19050" dir="2700000" algn="tl" rotWithShape="0">
                    <a:schemeClr val="dk1">
                      <a:alpha val="40000"/>
                    </a:schemeClr>
                  </a:outerShdw>
                </a:effectLst>
              </a:rPr>
              <a:t>SERVLET API</a:t>
            </a:r>
            <a:endParaRPr lang="en-US" b="1"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37BEA4C0-4BDF-6100-D477-3934BFCA3D85}"/>
              </a:ext>
            </a:extLst>
          </p:cNvPr>
          <p:cNvPicPr>
            <a:picLocks noChangeAspect="1"/>
          </p:cNvPicPr>
          <p:nvPr/>
        </p:nvPicPr>
        <p:blipFill>
          <a:blip r:embed="rId5"/>
          <a:stretch>
            <a:fillRect/>
          </a:stretch>
        </p:blipFill>
        <p:spPr>
          <a:xfrm>
            <a:off x="3450810" y="665067"/>
            <a:ext cx="4993205" cy="4228077"/>
          </a:xfrm>
          <a:prstGeom prst="rect">
            <a:avLst/>
          </a:prstGeom>
        </p:spPr>
      </p:pic>
    </p:spTree>
    <p:extLst>
      <p:ext uri="{BB962C8B-B14F-4D97-AF65-F5344CB8AC3E}">
        <p14:creationId xmlns:p14="http://schemas.microsoft.com/office/powerpoint/2010/main" val="164804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randombar(horizontal)">
                                      <p:cBhvr>
                                        <p:cTn id="34" dur="500"/>
                                        <p:tgtEl>
                                          <p:spTgt spid="3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randombar(horizontal)">
                                      <p:cBhvr>
                                        <p:cTn id="37" dur="500"/>
                                        <p:tgtEl>
                                          <p:spTgt spid="21"/>
                                        </p:tgtEl>
                                      </p:cBhvr>
                                    </p:animEffect>
                                  </p:childTnLst>
                                </p:cTn>
                              </p:par>
                              <p:par>
                                <p:cTn id="38" presetID="14" presetClass="entr" presetSubtype="1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randombar(horizontal)">
                                      <p:cBhvr>
                                        <p:cTn id="40" dur="500"/>
                                        <p:tgtEl>
                                          <p:spTgt spid="3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randombar(horizontal)">
                                      <p:cBhvr>
                                        <p:cTn id="43" dur="500"/>
                                        <p:tgtEl>
                                          <p:spTgt spid="2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randombar(horizontal)">
                                      <p:cBhvr>
                                        <p:cTn id="5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1" grpId="0" animBg="1"/>
      <p:bldP spid="23" grpId="0" animBg="1"/>
      <p:bldP spid="24"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3500" b="1" dirty="0">
                <a:latin typeface="Calibri" panose="020F0502020204030204" pitchFamily="34" charset="0"/>
                <a:ea typeface="Calibri" panose="020F0502020204030204" pitchFamily="34" charset="0"/>
                <a:cs typeface="Calibri" panose="020F0502020204030204" pitchFamily="34" charset="0"/>
              </a:rPr>
              <a:t>SPRING WEBFLUX</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a:t>
            </a:r>
            <a:r>
              <a:rPr lang="vi-VN" sz="1300" b="1" dirty="0">
                <a:solidFill>
                  <a:schemeClr val="bg1">
                    <a:lumMod val="25000"/>
                  </a:schemeClr>
                </a:solidFill>
              </a:rPr>
              <a:t>3</a:t>
            </a:r>
            <a:r>
              <a:rPr lang="fr-FR" sz="1300" b="1" dirty="0">
                <a:solidFill>
                  <a:schemeClr val="bg1">
                    <a:lumMod val="25000"/>
                  </a:schemeClr>
                </a:solidFill>
              </a:rPr>
              <a:t>.1. Spring </a:t>
            </a:r>
            <a:r>
              <a:rPr lang="vi-VN" sz="1300" b="1" dirty="0">
                <a:solidFill>
                  <a:schemeClr val="bg1">
                    <a:lumMod val="25000"/>
                  </a:schemeClr>
                </a:solidFill>
              </a:rPr>
              <a:t>WebFlux</a:t>
            </a:r>
            <a:r>
              <a:rPr lang="fr-FR" sz="1300" b="1" dirty="0">
                <a:solidFill>
                  <a:schemeClr val="bg1">
                    <a:lumMod val="25000"/>
                  </a:schemeClr>
                </a:solidFill>
              </a:rPr>
              <a:t>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8.3.2. Spring WebFlux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8.3.3. Spring WebFlux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.4. Thành </a:t>
            </a:r>
            <a:r>
              <a:rPr lang="en-US" sz="1300" b="1" dirty="0" err="1">
                <a:solidFill>
                  <a:schemeClr val="bg1">
                    <a:lumMod val="25000"/>
                  </a:schemeClr>
                </a:solidFill>
              </a:rPr>
              <a:t>phần</a:t>
            </a:r>
            <a:r>
              <a:rPr lang="en-US" sz="1300" b="1" dirty="0">
                <a:solidFill>
                  <a:schemeClr val="bg1">
                    <a:lumMod val="25000"/>
                  </a:schemeClr>
                </a:solidFill>
              </a:rPr>
              <a:t> </a:t>
            </a:r>
            <a:r>
              <a:rPr lang="en-US" sz="1300" b="1" dirty="0" err="1">
                <a:solidFill>
                  <a:schemeClr val="bg1">
                    <a:lumMod val="25000"/>
                  </a:schemeClr>
                </a:solidFill>
              </a:rPr>
              <a:t>cốt</a:t>
            </a:r>
            <a:r>
              <a:rPr lang="en-US" sz="1300" b="1" dirty="0">
                <a:solidFill>
                  <a:schemeClr val="bg1">
                    <a:lumMod val="25000"/>
                  </a:schemeClr>
                </a:solidFill>
              </a:rPr>
              <a:t> </a:t>
            </a:r>
            <a:r>
              <a:rPr lang="en-US" sz="1300" b="1" dirty="0" err="1">
                <a:solidFill>
                  <a:schemeClr val="bg1">
                    <a:lumMod val="25000"/>
                  </a:schemeClr>
                </a:solidFill>
              </a:rPr>
              <a:t>lõi</a:t>
            </a:r>
            <a:r>
              <a:rPr lang="en-US" sz="1300" b="1" dirty="0">
                <a:solidFill>
                  <a:schemeClr val="bg1">
                    <a:lumMod val="25000"/>
                  </a:schemeClr>
                </a:solidFill>
              </a:rPr>
              <a:t> </a:t>
            </a:r>
            <a:r>
              <a:rPr lang="en-US" sz="1300" b="1" dirty="0" err="1">
                <a:solidFill>
                  <a:schemeClr val="bg1">
                    <a:lumMod val="25000"/>
                  </a:schemeClr>
                </a:solidFill>
              </a:rPr>
              <a:t>của</a:t>
            </a:r>
            <a:r>
              <a:rPr lang="en-US" sz="1300" b="1" dirty="0">
                <a:solidFill>
                  <a:schemeClr val="bg1">
                    <a:lumMod val="25000"/>
                  </a:schemeClr>
                </a:solidFill>
              </a:rPr>
              <a:t> Spring </a:t>
            </a:r>
            <a:r>
              <a:rPr lang="vi-VN" sz="1300" b="1" dirty="0">
                <a:solidFill>
                  <a:schemeClr val="bg1">
                    <a:lumMod val="25000"/>
                  </a:schemeClr>
                </a:solidFill>
              </a:rPr>
              <a:t>WebFlux</a:t>
            </a:r>
            <a:endParaRPr lang="en-US" sz="1300" b="1" dirty="0">
              <a:solidFill>
                <a:schemeClr val="bg1">
                  <a:lumMod val="25000"/>
                </a:schemeClr>
              </a:solidFill>
            </a:endParaRPr>
          </a:p>
        </p:txBody>
      </p:sp>
      <p:pic>
        <p:nvPicPr>
          <p:cNvPr id="8194" name="Picture 2" descr="Spring Webflux / Project Reactor Operators">
            <a:extLst>
              <a:ext uri="{FF2B5EF4-FFF2-40B4-BE49-F238E27FC236}">
                <a16:creationId xmlns:a16="http://schemas.microsoft.com/office/drawing/2014/main" id="{D3E9EDB0-520A-E594-4B2D-29F753A03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772" y="1565282"/>
            <a:ext cx="3925957" cy="164876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descr="Spring Web vs Spring Webflux. Spring Web and Spring Webflux are both… | by  Burak KOCAK | Medium">
            <a:extLst>
              <a:ext uri="{FF2B5EF4-FFF2-40B4-BE49-F238E27FC236}">
                <a16:creationId xmlns:a16="http://schemas.microsoft.com/office/drawing/2014/main" id="{842DB9E3-B813-E728-EA31-055ED4E7B149}"/>
              </a:ext>
            </a:extLst>
          </p:cNvPr>
          <p:cNvSpPr>
            <a:spLocks noChangeAspect="1" noChangeArrowheads="1"/>
          </p:cNvSpPr>
          <p:nvPr/>
        </p:nvSpPr>
        <p:spPr bwMode="auto">
          <a:xfrm>
            <a:off x="4826782" y="21132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a:extLst>
              <a:ext uri="{FF2B5EF4-FFF2-40B4-BE49-F238E27FC236}">
                <a16:creationId xmlns:a16="http://schemas.microsoft.com/office/drawing/2014/main" id="{99EFC112-F6E4-DF47-2E0E-D5BE49F63F55}"/>
              </a:ext>
            </a:extLst>
          </p:cNvPr>
          <p:cNvSpPr>
            <a:spLocks noChangeAspect="1" noChangeArrowheads="1"/>
          </p:cNvSpPr>
          <p:nvPr/>
        </p:nvSpPr>
        <p:spPr bwMode="auto">
          <a:xfrm>
            <a:off x="4979182" y="22656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Rounded Corners 21">
            <a:extLst>
              <a:ext uri="{FF2B5EF4-FFF2-40B4-BE49-F238E27FC236}">
                <a16:creationId xmlns:a16="http://schemas.microsoft.com/office/drawing/2014/main" id="{05117BB2-ED51-7100-F5B7-29CE6DB88575}"/>
              </a:ext>
            </a:extLst>
          </p:cNvPr>
          <p:cNvSpPr/>
          <p:nvPr/>
        </p:nvSpPr>
        <p:spPr>
          <a:xfrm>
            <a:off x="3942436" y="1086649"/>
            <a:ext cx="2073492" cy="346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Bất đồng bộ</a:t>
            </a:r>
            <a:endParaRPr lang="en-US" b="1" dirty="0">
              <a:solidFill>
                <a:schemeClr val="bg1">
                  <a:lumMod val="25000"/>
                </a:schemeClr>
              </a:solidFill>
            </a:endParaRPr>
          </a:p>
        </p:txBody>
      </p:sp>
      <p:sp>
        <p:nvSpPr>
          <p:cNvPr id="26" name="Rectangle: Rounded Corners 25">
            <a:extLst>
              <a:ext uri="{FF2B5EF4-FFF2-40B4-BE49-F238E27FC236}">
                <a16:creationId xmlns:a16="http://schemas.microsoft.com/office/drawing/2014/main" id="{C4C5D0E0-8757-F1BE-996F-86129E59FDE3}"/>
              </a:ext>
            </a:extLst>
          </p:cNvPr>
          <p:cNvSpPr/>
          <p:nvPr/>
        </p:nvSpPr>
        <p:spPr>
          <a:xfrm>
            <a:off x="6685519" y="1006190"/>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pic>
        <p:nvPicPr>
          <p:cNvPr id="28" name="Picture 8" descr="Winzone blog - Sharing knowledge, together we win">
            <a:extLst>
              <a:ext uri="{FF2B5EF4-FFF2-40B4-BE49-F238E27FC236}">
                <a16:creationId xmlns:a16="http://schemas.microsoft.com/office/drawing/2014/main" id="{8E848945-B392-05BE-9C76-564FE80BA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173" y="2911151"/>
            <a:ext cx="1127087" cy="70443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78E85FB3-5AA8-A0B5-1477-576C2E693900}"/>
              </a:ext>
            </a:extLst>
          </p:cNvPr>
          <p:cNvCxnSpPr>
            <a:cxnSpLocks/>
            <a:stCxn id="2" idx="3"/>
            <a:endCxn id="22" idx="2"/>
          </p:cNvCxnSpPr>
          <p:nvPr/>
        </p:nvCxnSpPr>
        <p:spPr>
          <a:xfrm flipV="1">
            <a:off x="2937012" y="1432882"/>
            <a:ext cx="2042170" cy="68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1C8B10-2D14-A2F1-3305-52D2B825F4A1}"/>
              </a:ext>
            </a:extLst>
          </p:cNvPr>
          <p:cNvCxnSpPr>
            <a:cxnSpLocks/>
            <a:stCxn id="2" idx="3"/>
            <a:endCxn id="26" idx="1"/>
          </p:cNvCxnSpPr>
          <p:nvPr/>
        </p:nvCxnSpPr>
        <p:spPr>
          <a:xfrm flipV="1">
            <a:off x="2937012" y="1246276"/>
            <a:ext cx="3748507" cy="867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2531DF-BA31-ADF0-A405-36181D860E77}"/>
              </a:ext>
            </a:extLst>
          </p:cNvPr>
          <p:cNvCxnSpPr>
            <a:cxnSpLocks/>
            <a:stCxn id="2" idx="3"/>
            <a:endCxn id="28" idx="1"/>
          </p:cNvCxnSpPr>
          <p:nvPr/>
        </p:nvCxnSpPr>
        <p:spPr>
          <a:xfrm>
            <a:off x="2937012" y="2114054"/>
            <a:ext cx="1524161" cy="11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Right 36">
            <a:extLst>
              <a:ext uri="{FF2B5EF4-FFF2-40B4-BE49-F238E27FC236}">
                <a16:creationId xmlns:a16="http://schemas.microsoft.com/office/drawing/2014/main" id="{4D712391-F6E5-EA38-D85E-DD96D8BF7CE6}"/>
              </a:ext>
            </a:extLst>
          </p:cNvPr>
          <p:cNvSpPr/>
          <p:nvPr/>
        </p:nvSpPr>
        <p:spPr>
          <a:xfrm>
            <a:off x="3832829" y="2579963"/>
            <a:ext cx="706399"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Introduction to Project Reactor - Knoldus Blogs">
            <a:extLst>
              <a:ext uri="{FF2B5EF4-FFF2-40B4-BE49-F238E27FC236}">
                <a16:creationId xmlns:a16="http://schemas.microsoft.com/office/drawing/2014/main" id="{41F10DE4-3ED1-2DBF-ED5B-30C8D6304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4772" y="1695019"/>
            <a:ext cx="3959532" cy="148264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sp>
        <p:nvSpPr>
          <p:cNvPr id="57" name="Rectangle: Rounded Corners 56">
            <a:extLst>
              <a:ext uri="{FF2B5EF4-FFF2-40B4-BE49-F238E27FC236}">
                <a16:creationId xmlns:a16="http://schemas.microsoft.com/office/drawing/2014/main" id="{4BFEAE1E-C089-6E69-2E1B-4C29E2A85A79}"/>
              </a:ext>
            </a:extLst>
          </p:cNvPr>
          <p:cNvSpPr/>
          <p:nvPr/>
        </p:nvSpPr>
        <p:spPr>
          <a:xfrm>
            <a:off x="362777" y="4256407"/>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.6. </a:t>
            </a:r>
            <a:r>
              <a:rPr lang="vi-VN" sz="1300" b="1" dirty="0">
                <a:solidFill>
                  <a:schemeClr val="bg1">
                    <a:lumMod val="25000"/>
                  </a:schemeClr>
                </a:solidFill>
              </a:rPr>
              <a:t>Cơ chế họat động</a:t>
            </a:r>
            <a:r>
              <a:rPr lang="en-US" sz="1300" b="1" dirty="0">
                <a:solidFill>
                  <a:schemeClr val="bg1">
                    <a:lumMod val="25000"/>
                  </a:schemeClr>
                </a:solidFill>
              </a:rPr>
              <a:t>Spring </a:t>
            </a:r>
            <a:r>
              <a:rPr lang="vi-VN" sz="1300" b="1" dirty="0">
                <a:solidFill>
                  <a:schemeClr val="bg1">
                    <a:lumMod val="25000"/>
                  </a:schemeClr>
                </a:solidFill>
              </a:rPr>
              <a:t>WebFlux</a:t>
            </a:r>
            <a:endParaRPr lang="en-US" sz="1300" b="1" dirty="0">
              <a:solidFill>
                <a:schemeClr val="bg1">
                  <a:lumMod val="25000"/>
                </a:schemeClr>
              </a:solidFill>
            </a:endParaRPr>
          </a:p>
        </p:txBody>
      </p:sp>
      <p:sp>
        <p:nvSpPr>
          <p:cNvPr id="3" name="Rectangle: Rounded Corners 2">
            <a:extLst>
              <a:ext uri="{FF2B5EF4-FFF2-40B4-BE49-F238E27FC236}">
                <a16:creationId xmlns:a16="http://schemas.microsoft.com/office/drawing/2014/main" id="{E255D50E-7207-4304-3555-FCAF14932619}"/>
              </a:ext>
            </a:extLst>
          </p:cNvPr>
          <p:cNvSpPr/>
          <p:nvPr/>
        </p:nvSpPr>
        <p:spPr>
          <a:xfrm>
            <a:off x="376766" y="3655770"/>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.5.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a:t>
            </a:r>
            <a:r>
              <a:rPr lang="en-US" sz="1300" b="1" dirty="0" err="1">
                <a:solidFill>
                  <a:schemeClr val="bg1">
                    <a:lumMod val="25000"/>
                  </a:schemeClr>
                </a:solidFill>
              </a:rPr>
              <a:t>của</a:t>
            </a:r>
            <a:r>
              <a:rPr lang="en-US" sz="1300" b="1" dirty="0">
                <a:solidFill>
                  <a:schemeClr val="bg1">
                    <a:lumMod val="25000"/>
                  </a:schemeClr>
                </a:solidFill>
              </a:rPr>
              <a:t> Spring </a:t>
            </a:r>
            <a:r>
              <a:rPr lang="vi-VN" sz="1300" b="1" dirty="0">
                <a:solidFill>
                  <a:schemeClr val="bg1">
                    <a:lumMod val="25000"/>
                  </a:schemeClr>
                </a:solidFill>
              </a:rPr>
              <a:t>WebFlux</a:t>
            </a:r>
            <a:endParaRPr lang="en-US" sz="1300" b="1" dirty="0">
              <a:solidFill>
                <a:schemeClr val="bg1">
                  <a:lumMod val="25000"/>
                </a:schemeClr>
              </a:solidFill>
            </a:endParaRPr>
          </a:p>
        </p:txBody>
      </p:sp>
    </p:spTree>
    <p:extLst>
      <p:ext uri="{BB962C8B-B14F-4D97-AF65-F5344CB8AC3E}">
        <p14:creationId xmlns:p14="http://schemas.microsoft.com/office/powerpoint/2010/main" val="4032263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4"/>
                                        </p:tgtEl>
                                        <p:attrNameLst>
                                          <p:attrName>style.visibility</p:attrName>
                                        </p:attrNameLst>
                                      </p:cBhvr>
                                      <p:to>
                                        <p:strVal val="visible"/>
                                      </p:to>
                                    </p:set>
                                    <p:animEffect transition="in" filter="fade">
                                      <p:cBhvr>
                                        <p:cTn id="27" dur="500"/>
                                        <p:tgtEl>
                                          <p:spTgt spid="81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8196"/>
                                        </p:tgtEl>
                                        <p:attrNameLst>
                                          <p:attrName>style.visibility</p:attrName>
                                        </p:attrNameLst>
                                      </p:cBhvr>
                                      <p:to>
                                        <p:strVal val="visible"/>
                                      </p:to>
                                    </p:set>
                                    <p:animEffect transition="in" filter="barn(inVertical)">
                                      <p:cBhvr>
                                        <p:cTn id="52" dur="500"/>
                                        <p:tgtEl>
                                          <p:spTgt spid="8196"/>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arn(inVertical)">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2" grpId="0" animBg="1"/>
      <p:bldP spid="26" grpId="0" animBg="1"/>
      <p:bldP spid="37" grpId="0" animBg="1"/>
      <p:bldP spid="57"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B618A67-B323-8ED1-6397-374AA6FB64E0}"/>
              </a:ext>
            </a:extLst>
          </p:cNvPr>
          <p:cNvSpPr/>
          <p:nvPr/>
        </p:nvSpPr>
        <p:spPr>
          <a:xfrm>
            <a:off x="3958437" y="619668"/>
            <a:ext cx="975275" cy="3149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Google Shape;209;p31"/>
          <p:cNvSpPr/>
          <p:nvPr/>
        </p:nvSpPr>
        <p:spPr>
          <a:xfrm>
            <a:off x="-2870692" y="-67990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6" name="Google Shape;202;p30">
            <a:extLst>
              <a:ext uri="{FF2B5EF4-FFF2-40B4-BE49-F238E27FC236}">
                <a16:creationId xmlns:a16="http://schemas.microsoft.com/office/drawing/2014/main" id="{82AF0544-B94B-23B5-682A-0580198CC341}"/>
              </a:ext>
            </a:extLst>
          </p:cNvPr>
          <p:cNvSpPr txBox="1">
            <a:spLocks noGrp="1"/>
          </p:cNvSpPr>
          <p:nvPr>
            <p:ph type="title"/>
          </p:nvPr>
        </p:nvSpPr>
        <p:spPr>
          <a:xfrm>
            <a:off x="3549190" y="1118393"/>
            <a:ext cx="5594810" cy="14127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b="1" dirty="0">
                <a:latin typeface="Calibri" panose="020F0502020204030204" pitchFamily="34" charset="0"/>
                <a:ea typeface="Calibri" panose="020F0502020204030204" pitchFamily="34" charset="0"/>
                <a:cs typeface="Calibri" panose="020F0502020204030204" pitchFamily="34" charset="0"/>
              </a:rPr>
              <a:t>PHÂN TÍCH VÀ ĐÁNH GIÁ CÁC TÍNH NĂNG, HIỆU SUẤT VÀ SỰ PHÙ HỢP CỦA CÁC THƯ VIỆN LẬP TRÌNH REACTIVE</a:t>
            </a:r>
            <a:endParaRPr lang="vi-VN" sz="3500" b="1"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666335A-AF36-7C31-01AC-B41AF09B08AC}"/>
              </a:ext>
            </a:extLst>
          </p:cNvPr>
          <p:cNvSpPr txBox="1"/>
          <p:nvPr/>
        </p:nvSpPr>
        <p:spPr>
          <a:xfrm>
            <a:off x="6156121" y="336614"/>
            <a:ext cx="3236929" cy="276999"/>
          </a:xfrm>
          <a:prstGeom prst="rect">
            <a:avLst/>
          </a:prstGeom>
          <a:noFill/>
        </p:spPr>
        <p:txBody>
          <a:bodyPr wrap="square">
            <a:spAutoFit/>
          </a:bodyPr>
          <a:lstStyle/>
          <a:p>
            <a:pPr algn="ctr" rtl="0">
              <a:spcBef>
                <a:spcPts val="0"/>
              </a:spcBef>
              <a:spcAft>
                <a:spcPts val="0"/>
              </a:spcAft>
            </a:pPr>
            <a:r>
              <a:rPr lang="vi-VN" sz="1200" b="1" i="0" u="none" strike="noStrike" dirty="0">
                <a:solidFill>
                  <a:schemeClr val="bg1">
                    <a:lumMod val="50000"/>
                  </a:schemeClr>
                </a:solidFill>
                <a:effectLst/>
                <a:latin typeface="Arial" panose="020B0604020202020204" pitchFamily="34" charset="0"/>
              </a:rPr>
              <a:t>GVHD: THS.LÊ HUỲNH PHƯỚC</a:t>
            </a:r>
            <a:endParaRPr lang="vi-VN" sz="1200" b="1" dirty="0">
              <a:solidFill>
                <a:schemeClr val="bg1">
                  <a:lumMod val="50000"/>
                </a:schemeClr>
              </a:solidFill>
              <a:effectLst/>
            </a:endParaRPr>
          </a:p>
        </p:txBody>
      </p:sp>
      <p:sp>
        <p:nvSpPr>
          <p:cNvPr id="12" name="Google Shape;171;p28">
            <a:extLst>
              <a:ext uri="{FF2B5EF4-FFF2-40B4-BE49-F238E27FC236}">
                <a16:creationId xmlns:a16="http://schemas.microsoft.com/office/drawing/2014/main" id="{1D9C1BBA-D935-A696-1C74-7B9F3E6CC021}"/>
              </a:ext>
            </a:extLst>
          </p:cNvPr>
          <p:cNvSpPr txBox="1">
            <a:spLocks/>
          </p:cNvSpPr>
          <p:nvPr/>
        </p:nvSpPr>
        <p:spPr>
          <a:xfrm>
            <a:off x="3948190" y="585949"/>
            <a:ext cx="975275" cy="348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0" indent="0" algn="ctr">
              <a:buFont typeface="Assistant"/>
              <a:buNone/>
            </a:pPr>
            <a:r>
              <a:rPr lang="en-US" sz="1400" b="1" u="sng" dirty="0">
                <a:latin typeface="Calibri" panose="020F0502020204030204" pitchFamily="34" charset="0"/>
                <a:ea typeface="Calibri" panose="020F0502020204030204" pitchFamily="34" charset="0"/>
                <a:cs typeface="Calibri" panose="020F0502020204030204" pitchFamily="34" charset="0"/>
              </a:rPr>
              <a:t>ĐỀ TÀI: 21 </a:t>
            </a:r>
          </a:p>
        </p:txBody>
      </p:sp>
      <p:pic>
        <p:nvPicPr>
          <p:cNvPr id="9230" name="Picture 14" descr="Knowledge Iconixar Gradient icon">
            <a:extLst>
              <a:ext uri="{FF2B5EF4-FFF2-40B4-BE49-F238E27FC236}">
                <a16:creationId xmlns:a16="http://schemas.microsoft.com/office/drawing/2014/main" id="{915C74FF-527F-7C89-5A3B-F46DF23E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45" y="1075733"/>
            <a:ext cx="2775116" cy="277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8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818110" y="19091"/>
            <a:ext cx="5814300" cy="475853"/>
          </a:xfrm>
          <a:prstGeom prst="rect">
            <a:avLst/>
          </a:prstGeom>
        </p:spPr>
        <p:txBody>
          <a:bodyPr spcFirstLastPara="1" wrap="square" lIns="91425" tIns="91425" rIns="91425" bIns="91425" anchor="t" anchorCtr="0">
            <a:no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CÁC THÀNH PHẦN CỐT LÕI CỦA </a:t>
            </a:r>
            <a:r>
              <a:rPr lang="vi-VN" sz="2800" b="1" dirty="0">
                <a:latin typeface="Calibri" panose="020F0502020204030204" pitchFamily="34" charset="0"/>
                <a:ea typeface="Calibri" panose="020F0502020204030204" pitchFamily="34" charset="0"/>
                <a:cs typeface="Calibri" panose="020F0502020204030204" pitchFamily="34" charset="0"/>
              </a:rPr>
              <a:t>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28456" y="197177"/>
            <a:ext cx="1056568"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en-US" sz="2500" dirty="0"/>
              <a:t>3.4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nvGraphicFramePr>
        <p:xfrm>
          <a:off x="687353" y="1641381"/>
          <a:ext cx="282928" cy="1709163"/>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170916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05975" y="167116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589637" y="211380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620503" y="2894163"/>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pic>
        <p:nvPicPr>
          <p:cNvPr id="9218" name="Picture 2" descr="Spring Boot WebFlux | Project setup &amp; understanding Mono &amp; Flux Internal  Workflow | JavaTechie - YouTube">
            <a:extLst>
              <a:ext uri="{FF2B5EF4-FFF2-40B4-BE49-F238E27FC236}">
                <a16:creationId xmlns:a16="http://schemas.microsoft.com/office/drawing/2014/main" id="{14579CF0-8095-20CB-C6C5-9D7FD6E74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752" y="1381849"/>
            <a:ext cx="5362161" cy="301621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85;p34">
            <a:extLst>
              <a:ext uri="{FF2B5EF4-FFF2-40B4-BE49-F238E27FC236}">
                <a16:creationId xmlns:a16="http://schemas.microsoft.com/office/drawing/2014/main" id="{78807FD2-4B2F-5389-E6F2-D5C58A8C7A55}"/>
              </a:ext>
            </a:extLst>
          </p:cNvPr>
          <p:cNvSpPr txBox="1">
            <a:spLocks/>
          </p:cNvSpPr>
          <p:nvPr/>
        </p:nvSpPr>
        <p:spPr>
          <a:xfrm>
            <a:off x="605070" y="2495959"/>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a:t>
            </a:r>
            <a:r>
              <a:rPr lang="vi-VN" sz="1800" b="1" dirty="0">
                <a:latin typeface="Calibri" panose="020F0502020204030204" pitchFamily="34" charset="0"/>
                <a:ea typeface="Calibri" panose="020F0502020204030204" pitchFamily="34" charset="0"/>
                <a:cs typeface="Calibri" panose="020F0502020204030204" pitchFamily="34" charset="0"/>
              </a:rPr>
              <a:t>3 OPERATORS</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435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style.rotation</p:attrName>
                                        </p:attrNameLst>
                                      </p:cBhvr>
                                      <p:tavLst>
                                        <p:tav tm="0">
                                          <p:val>
                                            <p:fltVal val="90"/>
                                          </p:val>
                                        </p:tav>
                                        <p:tav tm="100000">
                                          <p:val>
                                            <p:fltVal val="0"/>
                                          </p:val>
                                        </p:tav>
                                      </p:tavLst>
                                    </p:anim>
                                    <p:animEffect transition="in" filter="fade">
                                      <p:cBhvr>
                                        <p:cTn id="34" dur="1000"/>
                                        <p:tgtEl>
                                          <p:spTgt spid="14"/>
                                        </p:tgtEl>
                                      </p:cBhvr>
                                    </p:animEffect>
                                  </p:childTnLst>
                                </p:cTn>
                              </p:par>
                              <p:par>
                                <p:cTn id="35" presetID="31" presetClass="entr" presetSubtype="0" fill="hold" nodeType="withEffect">
                                  <p:stCondLst>
                                    <p:cond delay="0"/>
                                  </p:stCondLst>
                                  <p:childTnLst>
                                    <p:set>
                                      <p:cBhvr>
                                        <p:cTn id="36" dur="1" fill="hold">
                                          <p:stCondLst>
                                            <p:cond delay="0"/>
                                          </p:stCondLst>
                                        </p:cTn>
                                        <p:tgtEl>
                                          <p:spTgt spid="9218"/>
                                        </p:tgtEl>
                                        <p:attrNameLst>
                                          <p:attrName>style.visibility</p:attrName>
                                        </p:attrNameLst>
                                      </p:cBhvr>
                                      <p:to>
                                        <p:strVal val="visible"/>
                                      </p:to>
                                    </p:set>
                                    <p:anim calcmode="lin" valueType="num">
                                      <p:cBhvr>
                                        <p:cTn id="37" dur="1000" fill="hold"/>
                                        <p:tgtEl>
                                          <p:spTgt spid="9218"/>
                                        </p:tgtEl>
                                        <p:attrNameLst>
                                          <p:attrName>ppt_w</p:attrName>
                                        </p:attrNameLst>
                                      </p:cBhvr>
                                      <p:tavLst>
                                        <p:tav tm="0">
                                          <p:val>
                                            <p:fltVal val="0"/>
                                          </p:val>
                                        </p:tav>
                                        <p:tav tm="100000">
                                          <p:val>
                                            <p:strVal val="#ppt_w"/>
                                          </p:val>
                                        </p:tav>
                                      </p:tavLst>
                                    </p:anim>
                                    <p:anim calcmode="lin" valueType="num">
                                      <p:cBhvr>
                                        <p:cTn id="38" dur="1000" fill="hold"/>
                                        <p:tgtEl>
                                          <p:spTgt spid="9218"/>
                                        </p:tgtEl>
                                        <p:attrNameLst>
                                          <p:attrName>ppt_h</p:attrName>
                                        </p:attrNameLst>
                                      </p:cBhvr>
                                      <p:tavLst>
                                        <p:tav tm="0">
                                          <p:val>
                                            <p:fltVal val="0"/>
                                          </p:val>
                                        </p:tav>
                                        <p:tav tm="100000">
                                          <p:val>
                                            <p:strVal val="#ppt_h"/>
                                          </p:val>
                                        </p:tav>
                                      </p:tavLst>
                                    </p:anim>
                                    <p:anim calcmode="lin" valueType="num">
                                      <p:cBhvr>
                                        <p:cTn id="39" dur="1000" fill="hold"/>
                                        <p:tgtEl>
                                          <p:spTgt spid="9218"/>
                                        </p:tgtEl>
                                        <p:attrNameLst>
                                          <p:attrName>style.rotation</p:attrName>
                                        </p:attrNameLst>
                                      </p:cBhvr>
                                      <p:tavLst>
                                        <p:tav tm="0">
                                          <p:val>
                                            <p:fltVal val="90"/>
                                          </p:val>
                                        </p:tav>
                                        <p:tav tm="100000">
                                          <p:val>
                                            <p:fltVal val="0"/>
                                          </p:val>
                                        </p:tav>
                                      </p:tavLst>
                                    </p:anim>
                                    <p:animEffect transition="in" filter="fade">
                                      <p:cBhvr>
                                        <p:cTn id="40" dur="1000"/>
                                        <p:tgtEl>
                                          <p:spTgt spid="92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 calcmode="lin" valueType="num">
                                      <p:cBhvr>
                                        <p:cTn id="45" dur="1000" fill="hold"/>
                                        <p:tgtEl>
                                          <p:spTgt spid="2"/>
                                        </p:tgtEl>
                                        <p:attrNameLst>
                                          <p:attrName>style.rotation</p:attrName>
                                        </p:attrNameLst>
                                      </p:cBhvr>
                                      <p:tavLst>
                                        <p:tav tm="0">
                                          <p:val>
                                            <p:fltVal val="90"/>
                                          </p:val>
                                        </p:tav>
                                        <p:tav tm="100000">
                                          <p:val>
                                            <p:fltVal val="0"/>
                                          </p:val>
                                        </p:tav>
                                      </p:tavLst>
                                    </p:anim>
                                    <p:animEffect transition="in" filter="fade">
                                      <p:cBhvr>
                                        <p:cTn id="4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45193"/>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37562" y="203719"/>
            <a:ext cx="1218616"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dirty="0">
                <a:latin typeface="Calibri" panose="020F0502020204030204" pitchFamily="34" charset="0"/>
                <a:ea typeface="Calibri" panose="020F0502020204030204" pitchFamily="34" charset="0"/>
                <a:cs typeface="Calibri" panose="020F0502020204030204" pitchFamily="34" charset="0"/>
              </a:rPr>
              <a:t>8</a:t>
            </a:r>
            <a:r>
              <a:rPr lang="en-US" sz="2000" b="1" dirty="0">
                <a:latin typeface="Calibri" panose="020F0502020204030204" pitchFamily="34" charset="0"/>
                <a:ea typeface="Calibri" panose="020F0502020204030204" pitchFamily="34" charset="0"/>
                <a:cs typeface="Calibri" panose="020F0502020204030204" pitchFamily="34" charset="0"/>
              </a:rPr>
              <a:t>.3.4</a:t>
            </a:r>
            <a:r>
              <a:rPr lang="vi-VN" sz="2000" b="1" dirty="0">
                <a:latin typeface="Calibri" panose="020F0502020204030204" pitchFamily="34" charset="0"/>
                <a:ea typeface="Calibri" panose="020F0502020204030204" pitchFamily="34" charset="0"/>
                <a:cs typeface="Calibri" panose="020F0502020204030204" pitchFamily="34" charset="0"/>
              </a:rPr>
              <a:t>.1</a:t>
            </a:r>
            <a:endParaRPr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3069519" y="3752869"/>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5963577" y="3752869"/>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959135" y="1499504"/>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Mono</a:t>
            </a:r>
            <a:endParaRPr lang="en-US" sz="1200" b="1" dirty="0"/>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4398821" y="1477763"/>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a:off x="3582816" y="1842404"/>
            <a:ext cx="151354" cy="1910465"/>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a:endCxn id="2" idx="0"/>
          </p:cNvCxnSpPr>
          <p:nvPr/>
        </p:nvCxnSpPr>
        <p:spPr>
          <a:xfrm flipH="1">
            <a:off x="3734170" y="1820663"/>
            <a:ext cx="1288332" cy="1932206"/>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D8FA2E3A-8682-BAAA-6359-C868C6A34FDF}"/>
              </a:ext>
            </a:extLst>
          </p:cNvPr>
          <p:cNvCxnSpPr>
            <a:cxnSpLocks/>
            <a:stCxn id="52" idx="2"/>
            <a:endCxn id="3" idx="0"/>
          </p:cNvCxnSpPr>
          <p:nvPr/>
        </p:nvCxnSpPr>
        <p:spPr>
          <a:xfrm>
            <a:off x="5022502" y="1820663"/>
            <a:ext cx="1605726" cy="193220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4" name="Google Shape;285;p34">
            <a:extLst>
              <a:ext uri="{FF2B5EF4-FFF2-40B4-BE49-F238E27FC236}">
                <a16:creationId xmlns:a16="http://schemas.microsoft.com/office/drawing/2014/main" id="{70842BBA-AB24-7677-97BB-70C5AC4C8142}"/>
              </a:ext>
            </a:extLst>
          </p:cNvPr>
          <p:cNvSpPr txBox="1">
            <a:spLocks/>
          </p:cNvSpPr>
          <p:nvPr/>
        </p:nvSpPr>
        <p:spPr>
          <a:xfrm>
            <a:off x="5900659" y="3301677"/>
            <a:ext cx="1169731"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publish</a:t>
            </a:r>
            <a:r>
              <a:rPr lang="en-US" sz="1400" b="1" dirty="0">
                <a:latin typeface="Calibri" panose="020F0502020204030204" pitchFamily="34" charset="0"/>
                <a:ea typeface="Calibri" panose="020F0502020204030204" pitchFamily="34" charset="0"/>
                <a:cs typeface="Calibri" panose="020F0502020204030204" pitchFamily="34" charset="0"/>
              </a:rPr>
              <a:t>On</a:t>
            </a:r>
            <a:r>
              <a:rPr lang="vi-VN" sz="1400" b="1" dirty="0">
                <a:latin typeface="Calibri" panose="020F0502020204030204" pitchFamily="34" charset="0"/>
                <a:ea typeface="Calibri" panose="020F0502020204030204" pitchFamily="34" charset="0"/>
                <a:cs typeface="Calibri" panose="020F0502020204030204" pitchFamily="34" charset="0"/>
              </a:rPr>
              <a:t>()</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467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92"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53934"/>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853103" y="786423"/>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Flux</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989920" y="239209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269903" y="786415"/>
            <a:ext cx="2494817"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 . fromIterable(),...</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853103" y="1324985"/>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Mono</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34422" y="1324985"/>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676237" y="1134713"/>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06714" y="249908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25819" y="2579725"/>
            <a:ext cx="32428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.publishOn(Schedulers.elastic())</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34554" y="252985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285;p34">
            <a:extLst>
              <a:ext uri="{FF2B5EF4-FFF2-40B4-BE49-F238E27FC236}">
                <a16:creationId xmlns:a16="http://schemas.microsoft.com/office/drawing/2014/main" id="{58E565DA-0A01-5B2C-D7AD-7863F5B1CA3A}"/>
              </a:ext>
            </a:extLst>
          </p:cNvPr>
          <p:cNvSpPr txBox="1">
            <a:spLocks/>
          </p:cNvSpPr>
          <p:nvPr/>
        </p:nvSpPr>
        <p:spPr>
          <a:xfrm>
            <a:off x="7171321" y="1320924"/>
            <a:ext cx="169371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.empty (),...</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203;p30">
            <a:extLst>
              <a:ext uri="{FF2B5EF4-FFF2-40B4-BE49-F238E27FC236}">
                <a16:creationId xmlns:a16="http://schemas.microsoft.com/office/drawing/2014/main" id="{5F432C83-A0F2-BEBF-B152-7EC301098F12}"/>
              </a:ext>
            </a:extLst>
          </p:cNvPr>
          <p:cNvSpPr txBox="1">
            <a:spLocks/>
          </p:cNvSpPr>
          <p:nvPr/>
        </p:nvSpPr>
        <p:spPr>
          <a:xfrm>
            <a:off x="1928135" y="216144"/>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a:latin typeface="Calibri" panose="020F0502020204030204" pitchFamily="34" charset="0"/>
                <a:ea typeface="Calibri" panose="020F0502020204030204" pitchFamily="34" charset="0"/>
                <a:cs typeface="Calibri" panose="020F0502020204030204" pitchFamily="34" charset="0"/>
              </a:rPr>
              <a:t>8.3.4.1</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344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3029302" y="47747"/>
            <a:ext cx="6114698"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7" name="Rectangle: Rounded Corners 6">
            <a:extLst>
              <a:ext uri="{FF2B5EF4-FFF2-40B4-BE49-F238E27FC236}">
                <a16:creationId xmlns:a16="http://schemas.microsoft.com/office/drawing/2014/main" id="{CEF20D73-12B6-C284-6628-7BA88F66F462}"/>
              </a:ext>
            </a:extLst>
          </p:cNvPr>
          <p:cNvSpPr/>
          <p:nvPr/>
        </p:nvSpPr>
        <p:spPr>
          <a:xfrm>
            <a:off x="1302767" y="1440062"/>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259387" y="2631627"/>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4212361" y="1453653"/>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5088314" y="1513556"/>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3283928" y="1513556"/>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934922" y="1879496"/>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749205" y="2746356"/>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5231990" y="2737027"/>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892618" y="2796575"/>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720172" y="2835538"/>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2">
            <a:extLst>
              <a:ext uri="{FF2B5EF4-FFF2-40B4-BE49-F238E27FC236}">
                <a16:creationId xmlns:a16="http://schemas.microsoft.com/office/drawing/2014/main" id="{3208AE13-E0C5-ECB3-E3EF-D45E04196A12}"/>
              </a:ext>
            </a:extLst>
          </p:cNvPr>
          <p:cNvSpPr>
            <a:spLocks noGrp="1"/>
          </p:cNvSpPr>
          <p:nvPr>
            <p:ph type="title" idx="2"/>
          </p:nvPr>
        </p:nvSpPr>
        <p:spPr/>
        <p:txBody>
          <a:bodyPr/>
          <a:lstStyle/>
          <a:p>
            <a:endParaRPr lang="en-US"/>
          </a:p>
        </p:txBody>
      </p:sp>
      <p:sp>
        <p:nvSpPr>
          <p:cNvPr id="4" name="Google Shape;203;p30">
            <a:extLst>
              <a:ext uri="{FF2B5EF4-FFF2-40B4-BE49-F238E27FC236}">
                <a16:creationId xmlns:a16="http://schemas.microsoft.com/office/drawing/2014/main" id="{A11A2705-66FC-2FE0-5375-B3804F07C520}"/>
              </a:ext>
            </a:extLst>
          </p:cNvPr>
          <p:cNvSpPr txBox="1">
            <a:spLocks/>
          </p:cNvSpPr>
          <p:nvPr/>
        </p:nvSpPr>
        <p:spPr>
          <a:xfrm>
            <a:off x="1937562" y="203719"/>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2</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4230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ppt_w</p:attrName>
                                        </p:attrNameLst>
                                      </p:cBhvr>
                                      <p:tavLst>
                                        <p:tav tm="0">
                                          <p:val>
                                            <p:fltVal val="0"/>
                                          </p:val>
                                        </p:tav>
                                        <p:tav tm="100000">
                                          <p:val>
                                            <p:strVal val="#ppt_w"/>
                                          </p:val>
                                        </p:tav>
                                      </p:tavLst>
                                    </p:anim>
                                    <p:anim calcmode="lin" valueType="num">
                                      <p:cBhvr>
                                        <p:cTn id="27" dur="1000" fill="hold"/>
                                        <p:tgtEl>
                                          <p:spTgt spid="43"/>
                                        </p:tgtEl>
                                        <p:attrNameLst>
                                          <p:attrName>ppt_h</p:attrName>
                                        </p:attrNameLst>
                                      </p:cBhvr>
                                      <p:tavLst>
                                        <p:tav tm="0">
                                          <p:val>
                                            <p:fltVal val="0"/>
                                          </p:val>
                                        </p:tav>
                                        <p:tav tm="100000">
                                          <p:val>
                                            <p:strVal val="#ppt_h"/>
                                          </p:val>
                                        </p:tav>
                                      </p:tavLst>
                                    </p:anim>
                                    <p:anim calcmode="lin" valueType="num">
                                      <p:cBhvr>
                                        <p:cTn id="28" dur="1000" fill="hold"/>
                                        <p:tgtEl>
                                          <p:spTgt spid="43"/>
                                        </p:tgtEl>
                                        <p:attrNameLst>
                                          <p:attrName>style.rotation</p:attrName>
                                        </p:attrNameLst>
                                      </p:cBhvr>
                                      <p:tavLst>
                                        <p:tav tm="0">
                                          <p:val>
                                            <p:fltVal val="90"/>
                                          </p:val>
                                        </p:tav>
                                        <p:tav tm="100000">
                                          <p:val>
                                            <p:fltVal val="0"/>
                                          </p:val>
                                        </p:tav>
                                      </p:tavLst>
                                    </p:anim>
                                    <p:animEffect transition="in" filter="fade">
                                      <p:cBhvr>
                                        <p:cTn id="29" dur="10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1000" fill="hold"/>
                                        <p:tgtEl>
                                          <p:spTgt spid="39"/>
                                        </p:tgtEl>
                                        <p:attrNameLst>
                                          <p:attrName>ppt_w</p:attrName>
                                        </p:attrNameLst>
                                      </p:cBhvr>
                                      <p:tavLst>
                                        <p:tav tm="0">
                                          <p:val>
                                            <p:fltVal val="0"/>
                                          </p:val>
                                        </p:tav>
                                        <p:tav tm="100000">
                                          <p:val>
                                            <p:strVal val="#ppt_w"/>
                                          </p:val>
                                        </p:tav>
                                      </p:tavLst>
                                    </p:anim>
                                    <p:anim calcmode="lin" valueType="num">
                                      <p:cBhvr>
                                        <p:cTn id="35" dur="1000" fill="hold"/>
                                        <p:tgtEl>
                                          <p:spTgt spid="39"/>
                                        </p:tgtEl>
                                        <p:attrNameLst>
                                          <p:attrName>ppt_h</p:attrName>
                                        </p:attrNameLst>
                                      </p:cBhvr>
                                      <p:tavLst>
                                        <p:tav tm="0">
                                          <p:val>
                                            <p:fltVal val="0"/>
                                          </p:val>
                                        </p:tav>
                                        <p:tav tm="100000">
                                          <p:val>
                                            <p:strVal val="#ppt_h"/>
                                          </p:val>
                                        </p:tav>
                                      </p:tavLst>
                                    </p:anim>
                                    <p:anim calcmode="lin" valueType="num">
                                      <p:cBhvr>
                                        <p:cTn id="36" dur="1000" fill="hold"/>
                                        <p:tgtEl>
                                          <p:spTgt spid="39"/>
                                        </p:tgtEl>
                                        <p:attrNameLst>
                                          <p:attrName>style.rotation</p:attrName>
                                        </p:attrNameLst>
                                      </p:cBhvr>
                                      <p:tavLst>
                                        <p:tav tm="0">
                                          <p:val>
                                            <p:fltVal val="90"/>
                                          </p:val>
                                        </p:tav>
                                        <p:tav tm="100000">
                                          <p:val>
                                            <p:fltVal val="0"/>
                                          </p:val>
                                        </p:tav>
                                      </p:tavLst>
                                    </p:anim>
                                    <p:animEffect transition="in" filter="fade">
                                      <p:cBhvr>
                                        <p:cTn id="37" dur="1000"/>
                                        <p:tgtEl>
                                          <p:spTgt spid="39"/>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1000" fill="hold"/>
                                        <p:tgtEl>
                                          <p:spTgt spid="40"/>
                                        </p:tgtEl>
                                        <p:attrNameLst>
                                          <p:attrName>ppt_w</p:attrName>
                                        </p:attrNameLst>
                                      </p:cBhvr>
                                      <p:tavLst>
                                        <p:tav tm="0">
                                          <p:val>
                                            <p:fltVal val="0"/>
                                          </p:val>
                                        </p:tav>
                                        <p:tav tm="100000">
                                          <p:val>
                                            <p:strVal val="#ppt_w"/>
                                          </p:val>
                                        </p:tav>
                                      </p:tavLst>
                                    </p:anim>
                                    <p:anim calcmode="lin" valueType="num">
                                      <p:cBhvr>
                                        <p:cTn id="41" dur="1000" fill="hold"/>
                                        <p:tgtEl>
                                          <p:spTgt spid="40"/>
                                        </p:tgtEl>
                                        <p:attrNameLst>
                                          <p:attrName>ppt_h</p:attrName>
                                        </p:attrNameLst>
                                      </p:cBhvr>
                                      <p:tavLst>
                                        <p:tav tm="0">
                                          <p:val>
                                            <p:fltVal val="0"/>
                                          </p:val>
                                        </p:tav>
                                        <p:tav tm="100000">
                                          <p:val>
                                            <p:strVal val="#ppt_h"/>
                                          </p:val>
                                        </p:tav>
                                      </p:tavLst>
                                    </p:anim>
                                    <p:anim calcmode="lin" valueType="num">
                                      <p:cBhvr>
                                        <p:cTn id="42" dur="1000" fill="hold"/>
                                        <p:tgtEl>
                                          <p:spTgt spid="40"/>
                                        </p:tgtEl>
                                        <p:attrNameLst>
                                          <p:attrName>style.rotation</p:attrName>
                                        </p:attrNameLst>
                                      </p:cBhvr>
                                      <p:tavLst>
                                        <p:tav tm="0">
                                          <p:val>
                                            <p:fltVal val="90"/>
                                          </p:val>
                                        </p:tav>
                                        <p:tav tm="100000">
                                          <p:val>
                                            <p:fltVal val="0"/>
                                          </p:val>
                                        </p:tav>
                                      </p:tavLst>
                                    </p:anim>
                                    <p:animEffect transition="in" filter="fade">
                                      <p:cBhvr>
                                        <p:cTn id="43" dur="1000"/>
                                        <p:tgtEl>
                                          <p:spTgt spid="40"/>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1000" fill="hold"/>
                                        <p:tgtEl>
                                          <p:spTgt spid="42"/>
                                        </p:tgtEl>
                                        <p:attrNameLst>
                                          <p:attrName>ppt_w</p:attrName>
                                        </p:attrNameLst>
                                      </p:cBhvr>
                                      <p:tavLst>
                                        <p:tav tm="0">
                                          <p:val>
                                            <p:fltVal val="0"/>
                                          </p:val>
                                        </p:tav>
                                        <p:tav tm="100000">
                                          <p:val>
                                            <p:strVal val="#ppt_w"/>
                                          </p:val>
                                        </p:tav>
                                      </p:tavLst>
                                    </p:anim>
                                    <p:anim calcmode="lin" valueType="num">
                                      <p:cBhvr>
                                        <p:cTn id="47" dur="1000" fill="hold"/>
                                        <p:tgtEl>
                                          <p:spTgt spid="42"/>
                                        </p:tgtEl>
                                        <p:attrNameLst>
                                          <p:attrName>ppt_h</p:attrName>
                                        </p:attrNameLst>
                                      </p:cBhvr>
                                      <p:tavLst>
                                        <p:tav tm="0">
                                          <p:val>
                                            <p:fltVal val="0"/>
                                          </p:val>
                                        </p:tav>
                                        <p:tav tm="100000">
                                          <p:val>
                                            <p:strVal val="#ppt_h"/>
                                          </p:val>
                                        </p:tav>
                                      </p:tavLst>
                                    </p:anim>
                                    <p:anim calcmode="lin" valueType="num">
                                      <p:cBhvr>
                                        <p:cTn id="48" dur="1000" fill="hold"/>
                                        <p:tgtEl>
                                          <p:spTgt spid="42"/>
                                        </p:tgtEl>
                                        <p:attrNameLst>
                                          <p:attrName>style.rotation</p:attrName>
                                        </p:attrNameLst>
                                      </p:cBhvr>
                                      <p:tavLst>
                                        <p:tav tm="0">
                                          <p:val>
                                            <p:fltVal val="90"/>
                                          </p:val>
                                        </p:tav>
                                        <p:tav tm="100000">
                                          <p:val>
                                            <p:fltVal val="0"/>
                                          </p:val>
                                        </p:tav>
                                      </p:tavLst>
                                    </p:anim>
                                    <p:animEffect transition="in" filter="fade">
                                      <p:cBhvr>
                                        <p:cTn id="49" dur="1000"/>
                                        <p:tgtEl>
                                          <p:spTgt spid="42"/>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1000" fill="hold"/>
                                        <p:tgtEl>
                                          <p:spTgt spid="41"/>
                                        </p:tgtEl>
                                        <p:attrNameLst>
                                          <p:attrName>ppt_w</p:attrName>
                                        </p:attrNameLst>
                                      </p:cBhvr>
                                      <p:tavLst>
                                        <p:tav tm="0">
                                          <p:val>
                                            <p:fltVal val="0"/>
                                          </p:val>
                                        </p:tav>
                                        <p:tav tm="100000">
                                          <p:val>
                                            <p:strVal val="#ppt_w"/>
                                          </p:val>
                                        </p:tav>
                                      </p:tavLst>
                                    </p:anim>
                                    <p:anim calcmode="lin" valueType="num">
                                      <p:cBhvr>
                                        <p:cTn id="53" dur="1000" fill="hold"/>
                                        <p:tgtEl>
                                          <p:spTgt spid="41"/>
                                        </p:tgtEl>
                                        <p:attrNameLst>
                                          <p:attrName>ppt_h</p:attrName>
                                        </p:attrNameLst>
                                      </p:cBhvr>
                                      <p:tavLst>
                                        <p:tav tm="0">
                                          <p:val>
                                            <p:fltVal val="0"/>
                                          </p:val>
                                        </p:tav>
                                        <p:tav tm="100000">
                                          <p:val>
                                            <p:strVal val="#ppt_h"/>
                                          </p:val>
                                        </p:tav>
                                      </p:tavLst>
                                    </p:anim>
                                    <p:anim calcmode="lin" valueType="num">
                                      <p:cBhvr>
                                        <p:cTn id="54" dur="1000" fill="hold"/>
                                        <p:tgtEl>
                                          <p:spTgt spid="41"/>
                                        </p:tgtEl>
                                        <p:attrNameLst>
                                          <p:attrName>style.rotation</p:attrName>
                                        </p:attrNameLst>
                                      </p:cBhvr>
                                      <p:tavLst>
                                        <p:tav tm="0">
                                          <p:val>
                                            <p:fltVal val="90"/>
                                          </p:val>
                                        </p:tav>
                                        <p:tav tm="100000">
                                          <p:val>
                                            <p:fltVal val="0"/>
                                          </p:val>
                                        </p:tav>
                                      </p:tavLst>
                                    </p:anim>
                                    <p:animEffect transition="in" filter="fade">
                                      <p:cBhvr>
                                        <p:cTn id="5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19" grpId="0"/>
      <p:bldP spid="20" grpId="0" animBg="1"/>
      <p:bldP spid="40" grpId="0"/>
      <p:bldP spid="41" grpId="0"/>
      <p:bldP spid="42" grpId="0"/>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34503" y="52478"/>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 name="Title 2">
            <a:extLst>
              <a:ext uri="{FF2B5EF4-FFF2-40B4-BE49-F238E27FC236}">
                <a16:creationId xmlns:a16="http://schemas.microsoft.com/office/drawing/2014/main" id="{7D72C863-5473-837D-26EF-E0EF57409DEB}"/>
              </a:ext>
            </a:extLst>
          </p:cNvPr>
          <p:cNvSpPr>
            <a:spLocks noGrp="1"/>
          </p:cNvSpPr>
          <p:nvPr>
            <p:ph type="title" idx="2"/>
          </p:nvPr>
        </p:nvSpPr>
        <p:spPr/>
        <p:txBody>
          <a:bodyPr/>
          <a:lstStyle/>
          <a:p>
            <a:endParaRPr lang="en-US"/>
          </a:p>
        </p:txBody>
      </p:sp>
      <p:sp>
        <p:nvSpPr>
          <p:cNvPr id="4" name="Google Shape;203;p30">
            <a:extLst>
              <a:ext uri="{FF2B5EF4-FFF2-40B4-BE49-F238E27FC236}">
                <a16:creationId xmlns:a16="http://schemas.microsoft.com/office/drawing/2014/main" id="{16CD0C50-937F-FBFC-7C18-452E463412C9}"/>
              </a:ext>
            </a:extLst>
          </p:cNvPr>
          <p:cNvSpPr txBox="1">
            <a:spLocks/>
          </p:cNvSpPr>
          <p:nvPr/>
        </p:nvSpPr>
        <p:spPr>
          <a:xfrm>
            <a:off x="1994835" y="203682"/>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3</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7655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41721" y="42396"/>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4"/>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391046" y="1268026"/>
            <a:ext cx="1691394"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 elastic</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1085" y="180532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 parallel</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1482719" y="2514070"/>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 name="Rectangle: Rounded Corners 1">
            <a:extLst>
              <a:ext uri="{FF2B5EF4-FFF2-40B4-BE49-F238E27FC236}">
                <a16:creationId xmlns:a16="http://schemas.microsoft.com/office/drawing/2014/main" id="{8DED6A05-33B1-9287-B89D-9FE80DD3DD3A}"/>
              </a:ext>
            </a:extLst>
          </p:cNvPr>
          <p:cNvSpPr/>
          <p:nvPr/>
        </p:nvSpPr>
        <p:spPr>
          <a:xfrm>
            <a:off x="5424407" y="645763"/>
            <a:ext cx="2603715" cy="1502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14C2D8E-B012-5421-82E1-0F5A0E5C3BA6}"/>
              </a:ext>
            </a:extLst>
          </p:cNvPr>
          <p:cNvSpPr/>
          <p:nvPr/>
        </p:nvSpPr>
        <p:spPr>
          <a:xfrm>
            <a:off x="5673226"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Mono</a:t>
            </a:r>
            <a:endParaRPr lang="en-US" dirty="0"/>
          </a:p>
        </p:txBody>
      </p:sp>
      <p:sp>
        <p:nvSpPr>
          <p:cNvPr id="4" name="Rectangle: Rounded Corners 3">
            <a:extLst>
              <a:ext uri="{FF2B5EF4-FFF2-40B4-BE49-F238E27FC236}">
                <a16:creationId xmlns:a16="http://schemas.microsoft.com/office/drawing/2014/main" id="{8F7897A3-422D-72BE-E710-CF8483C7C804}"/>
              </a:ext>
            </a:extLst>
          </p:cNvPr>
          <p:cNvSpPr/>
          <p:nvPr/>
        </p:nvSpPr>
        <p:spPr>
          <a:xfrm>
            <a:off x="6775342"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Flux</a:t>
            </a:r>
            <a:endParaRPr lang="en-US" dirty="0"/>
          </a:p>
        </p:txBody>
      </p:sp>
      <p:sp>
        <p:nvSpPr>
          <p:cNvPr id="5" name="Google Shape;285;p34">
            <a:extLst>
              <a:ext uri="{FF2B5EF4-FFF2-40B4-BE49-F238E27FC236}">
                <a16:creationId xmlns:a16="http://schemas.microsoft.com/office/drawing/2014/main" id="{37C3EA17-8BFE-6F45-51CE-775C97D96E39}"/>
              </a:ext>
            </a:extLst>
          </p:cNvPr>
          <p:cNvSpPr txBox="1">
            <a:spLocks/>
          </p:cNvSpPr>
          <p:nvPr/>
        </p:nvSpPr>
        <p:spPr>
          <a:xfrm>
            <a:off x="4740421" y="669337"/>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observable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itle 6">
            <a:extLst>
              <a:ext uri="{FF2B5EF4-FFF2-40B4-BE49-F238E27FC236}">
                <a16:creationId xmlns:a16="http://schemas.microsoft.com/office/drawing/2014/main" id="{0A0AD14B-6FBA-A58A-713E-B1F5197123C0}"/>
              </a:ext>
            </a:extLst>
          </p:cNvPr>
          <p:cNvSpPr>
            <a:spLocks noGrp="1"/>
          </p:cNvSpPr>
          <p:nvPr>
            <p:ph type="title" idx="2"/>
          </p:nvPr>
        </p:nvSpPr>
        <p:spPr/>
        <p:txBody>
          <a:bodyPr/>
          <a:lstStyle/>
          <a:p>
            <a:endParaRPr lang="en-US"/>
          </a:p>
        </p:txBody>
      </p:sp>
      <p:sp>
        <p:nvSpPr>
          <p:cNvPr id="8" name="Google Shape;203;p30">
            <a:extLst>
              <a:ext uri="{FF2B5EF4-FFF2-40B4-BE49-F238E27FC236}">
                <a16:creationId xmlns:a16="http://schemas.microsoft.com/office/drawing/2014/main" id="{99610C23-96C7-C6F9-D70B-97D0793668E6}"/>
              </a:ext>
            </a:extLst>
          </p:cNvPr>
          <p:cNvSpPr txBox="1">
            <a:spLocks/>
          </p:cNvSpPr>
          <p:nvPr/>
        </p:nvSpPr>
        <p:spPr>
          <a:xfrm>
            <a:off x="1994835" y="210375"/>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4</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4861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90"/>
                                          </p:val>
                                        </p:tav>
                                        <p:tav tm="100000">
                                          <p:val>
                                            <p:fltVal val="0"/>
                                          </p:val>
                                        </p:tav>
                                      </p:tavLst>
                                    </p:anim>
                                    <p:animEffect transition="in" filter="fade">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7" grpId="0"/>
      <p:bldP spid="2" grpId="0" animBg="1"/>
      <p:bldP spid="3" grpId="0" animBg="1"/>
      <p:bldP spid="4"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564021" y="94982"/>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3795825" y="2926003"/>
            <a:ext cx="1595418"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dirty="0"/>
              <a:t>onBackpressureLatest</a:t>
            </a:r>
            <a:endParaRPr lang="en-US" sz="10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3833149" y="1578260"/>
            <a:ext cx="1520770"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dirty="0"/>
              <a:t>onBackpressureDrop</a:t>
            </a:r>
            <a:endParaRPr lang="en-US" sz="10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5120D9A6-B298-6790-5EC3-8992518A4CD4}"/>
              </a:ext>
            </a:extLst>
          </p:cNvPr>
          <p:cNvSpPr>
            <a:spLocks noGrp="1"/>
          </p:cNvSpPr>
          <p:nvPr>
            <p:ph type="title" idx="2"/>
          </p:nvPr>
        </p:nvSpPr>
        <p:spPr/>
        <p:txBody>
          <a:bodyPr/>
          <a:lstStyle/>
          <a:p>
            <a:endParaRPr lang="en-US"/>
          </a:p>
        </p:txBody>
      </p:sp>
      <p:sp>
        <p:nvSpPr>
          <p:cNvPr id="4" name="Google Shape;203;p30">
            <a:extLst>
              <a:ext uri="{FF2B5EF4-FFF2-40B4-BE49-F238E27FC236}">
                <a16:creationId xmlns:a16="http://schemas.microsoft.com/office/drawing/2014/main" id="{8B8CEC3E-FBAB-DB20-D710-16ECB3627BF2}"/>
              </a:ext>
            </a:extLst>
          </p:cNvPr>
          <p:cNvSpPr txBox="1">
            <a:spLocks/>
          </p:cNvSpPr>
          <p:nvPr/>
        </p:nvSpPr>
        <p:spPr>
          <a:xfrm>
            <a:off x="1937562" y="203719"/>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5</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3249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61" grpId="0" animBg="1"/>
      <p:bldP spid="62" grpId="0" animBg="1"/>
      <p:bldP spid="6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539777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KIẾN TRÚC CỦA</a:t>
            </a:r>
            <a:r>
              <a:rPr lang="vi-VN" sz="3500" b="1" dirty="0">
                <a:latin typeface="Calibri" panose="020F0502020204030204" pitchFamily="34" charset="0"/>
                <a:ea typeface="Calibri" panose="020F0502020204030204" pitchFamily="34" charset="0"/>
                <a:cs typeface="Calibri" panose="020F0502020204030204" pitchFamily="34" charset="0"/>
              </a:rPr>
              <a:t> WEBFLUX</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612370" y="245940"/>
            <a:ext cx="937580"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r>
              <a:rPr lang="en-US" sz="2500" dirty="0"/>
              <a:t>.5</a:t>
            </a:r>
            <a:endParaRPr lang="en" sz="2500" dirty="0"/>
          </a:p>
        </p:txBody>
      </p:sp>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sp>
        <p:nvSpPr>
          <p:cNvPr id="21" name="Rectangle: Rounded Corners 20">
            <a:extLst>
              <a:ext uri="{FF2B5EF4-FFF2-40B4-BE49-F238E27FC236}">
                <a16:creationId xmlns:a16="http://schemas.microsoft.com/office/drawing/2014/main" id="{52A3C27A-D204-6217-9416-D89919AD51F5}"/>
              </a:ext>
            </a:extLst>
          </p:cNvPr>
          <p:cNvSpPr/>
          <p:nvPr/>
        </p:nvSpPr>
        <p:spPr>
          <a:xfrm>
            <a:off x="2252078" y="1193558"/>
            <a:ext cx="4606902" cy="3013036"/>
          </a:xfrm>
          <a:prstGeom prst="roundRect">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3" name="Rectangle: Rounded Corners 22">
            <a:extLst>
              <a:ext uri="{FF2B5EF4-FFF2-40B4-BE49-F238E27FC236}">
                <a16:creationId xmlns:a16="http://schemas.microsoft.com/office/drawing/2014/main" id="{F088A985-DB38-2484-5674-D840D08D312F}"/>
              </a:ext>
            </a:extLst>
          </p:cNvPr>
          <p:cNvSpPr/>
          <p:nvPr/>
        </p:nvSpPr>
        <p:spPr>
          <a:xfrm>
            <a:off x="2627976" y="2186544"/>
            <a:ext cx="188036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err="1"/>
              <a:t>DispatcherHandler</a:t>
            </a:r>
            <a:endParaRPr lang="en-US" sz="1200" b="1" dirty="0"/>
          </a:p>
        </p:txBody>
      </p:sp>
      <p:sp>
        <p:nvSpPr>
          <p:cNvPr id="24" name="Rectangle: Rounded Corners 23">
            <a:extLst>
              <a:ext uri="{FF2B5EF4-FFF2-40B4-BE49-F238E27FC236}">
                <a16:creationId xmlns:a16="http://schemas.microsoft.com/office/drawing/2014/main" id="{477CF70E-F52D-C5CC-930F-6079F4167DC1}"/>
              </a:ext>
            </a:extLst>
          </p:cNvPr>
          <p:cNvSpPr/>
          <p:nvPr/>
        </p:nvSpPr>
        <p:spPr>
          <a:xfrm>
            <a:off x="2861931" y="3000454"/>
            <a:ext cx="1480194"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Controller</a:t>
            </a:r>
            <a:endParaRPr lang="en-US" sz="1200" b="1" dirty="0"/>
          </a:p>
        </p:txBody>
      </p:sp>
      <p:sp>
        <p:nvSpPr>
          <p:cNvPr id="25" name="Rectangle: Rounded Corners 24">
            <a:extLst>
              <a:ext uri="{FF2B5EF4-FFF2-40B4-BE49-F238E27FC236}">
                <a16:creationId xmlns:a16="http://schemas.microsoft.com/office/drawing/2014/main" id="{9CD49894-5898-8C85-3C23-D8F4CFAFD5A8}"/>
              </a:ext>
            </a:extLst>
          </p:cNvPr>
          <p:cNvSpPr/>
          <p:nvPr/>
        </p:nvSpPr>
        <p:spPr>
          <a:xfrm>
            <a:off x="4811569" y="2183573"/>
            <a:ext cx="1949797"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Handler Methods</a:t>
            </a:r>
            <a:endParaRPr lang="en-US" sz="1200" b="1" dirty="0"/>
          </a:p>
        </p:txBody>
      </p:sp>
      <p:sp>
        <p:nvSpPr>
          <p:cNvPr id="27" name="Rectangle: Rounded Corners 26">
            <a:extLst>
              <a:ext uri="{FF2B5EF4-FFF2-40B4-BE49-F238E27FC236}">
                <a16:creationId xmlns:a16="http://schemas.microsoft.com/office/drawing/2014/main" id="{A5445F41-E09E-8295-E360-7AAE9DC4A6F1}"/>
              </a:ext>
            </a:extLst>
          </p:cNvPr>
          <p:cNvSpPr/>
          <p:nvPr/>
        </p:nvSpPr>
        <p:spPr>
          <a:xfrm>
            <a:off x="4904981" y="3002963"/>
            <a:ext cx="160714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 Mono</a:t>
            </a:r>
            <a:endParaRPr lang="en-US" sz="1200" b="1" dirty="0"/>
          </a:p>
        </p:txBody>
      </p:sp>
      <p:sp>
        <p:nvSpPr>
          <p:cNvPr id="29" name="Google Shape;285;p34">
            <a:extLst>
              <a:ext uri="{FF2B5EF4-FFF2-40B4-BE49-F238E27FC236}">
                <a16:creationId xmlns:a16="http://schemas.microsoft.com/office/drawing/2014/main" id="{9CBCE806-DCE6-D192-D949-78D036DF78C7}"/>
              </a:ext>
            </a:extLst>
          </p:cNvPr>
          <p:cNvSpPr txBox="1">
            <a:spLocks/>
          </p:cNvSpPr>
          <p:nvPr/>
        </p:nvSpPr>
        <p:spPr>
          <a:xfrm>
            <a:off x="2723577" y="1360490"/>
            <a:ext cx="4090993" cy="452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Thành phần trong kiến trúc Spring WebFlux</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710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7" grpId="0" animBg="1"/>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09658" y="150806"/>
            <a:ext cx="539777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000" b="1" dirty="0">
                <a:latin typeface="Calibri" panose="020F0502020204030204" pitchFamily="34" charset="0"/>
                <a:ea typeface="Calibri" panose="020F0502020204030204" pitchFamily="34" charset="0"/>
                <a:cs typeface="Calibri" panose="020F0502020204030204" pitchFamily="34" charset="0"/>
              </a:rPr>
              <a:t>CƠ CHẾ HOẠT ĐỘNG CỦA SPRING WEBFLUX</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612370" y="245940"/>
            <a:ext cx="937580"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r>
              <a:rPr lang="en-US" sz="2500" dirty="0"/>
              <a:t>.6</a:t>
            </a:r>
            <a:endParaRPr lang="en" sz="2500" dirty="0"/>
          </a:p>
        </p:txBody>
      </p:sp>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pic>
        <p:nvPicPr>
          <p:cNvPr id="14" name="Picture 13">
            <a:extLst>
              <a:ext uri="{FF2B5EF4-FFF2-40B4-BE49-F238E27FC236}">
                <a16:creationId xmlns:a16="http://schemas.microsoft.com/office/drawing/2014/main" id="{2E807102-CCBE-8531-FFB2-63676BA84DD5}"/>
              </a:ext>
            </a:extLst>
          </p:cNvPr>
          <p:cNvPicPr>
            <a:picLocks noChangeAspect="1"/>
          </p:cNvPicPr>
          <p:nvPr/>
        </p:nvPicPr>
        <p:blipFill>
          <a:blip r:embed="rId3"/>
          <a:stretch>
            <a:fillRect/>
          </a:stretch>
        </p:blipFill>
        <p:spPr>
          <a:xfrm>
            <a:off x="2513273" y="747394"/>
            <a:ext cx="4811907" cy="4270765"/>
          </a:xfrm>
          <a:prstGeom prst="rect">
            <a:avLst/>
          </a:prstGeom>
        </p:spPr>
      </p:pic>
    </p:spTree>
    <p:extLst>
      <p:ext uri="{BB962C8B-B14F-4D97-AF65-F5344CB8AC3E}">
        <p14:creationId xmlns:p14="http://schemas.microsoft.com/office/powerpoint/2010/main" val="3209248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714110" y="278042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371623159"/>
              </p:ext>
            </p:extLst>
          </p:nvPr>
        </p:nvGraphicFramePr>
        <p:xfrm>
          <a:off x="212099" y="1563166"/>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57306" y="1583069"/>
            <a:ext cx="3150105"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374897" y="2724150"/>
            <a:ext cx="3226524" cy="7483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Performance Comparison Between Spring MVC and Spring WebFlux with  Elasticsearch – Piotr's TechBlog">
            <a:extLst>
              <a:ext uri="{FF2B5EF4-FFF2-40B4-BE49-F238E27FC236}">
                <a16:creationId xmlns:a16="http://schemas.microsoft.com/office/drawing/2014/main" id="{F2538D14-26E4-9816-3832-E6E426463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201" y="1589199"/>
            <a:ext cx="5557882" cy="1628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23778C9-D14E-2D44-3663-861C07C05129}"/>
              </a:ext>
            </a:extLst>
          </p:cNvPr>
          <p:cNvPicPr>
            <a:picLocks noChangeAspect="1"/>
          </p:cNvPicPr>
          <p:nvPr/>
        </p:nvPicPr>
        <p:blipFill>
          <a:blip r:embed="rId5"/>
          <a:stretch>
            <a:fillRect/>
          </a:stretch>
        </p:blipFill>
        <p:spPr>
          <a:xfrm>
            <a:off x="6414940" y="1623215"/>
            <a:ext cx="872302" cy="618656"/>
          </a:xfrm>
          <a:prstGeom prst="rect">
            <a:avLst/>
          </a:prstGeom>
        </p:spPr>
      </p:pic>
    </p:spTree>
    <p:extLst>
      <p:ext uri="{BB962C8B-B14F-4D97-AF65-F5344CB8AC3E}">
        <p14:creationId xmlns:p14="http://schemas.microsoft.com/office/powerpoint/2010/main" val="2369882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randombar(horizontal)">
                                      <p:cBhvr>
                                        <p:cTn id="19" dur="500"/>
                                        <p:tgtEl>
                                          <p:spTgt spid="1026"/>
                                        </p:tgtEl>
                                      </p:cBhvr>
                                    </p:animEffect>
                                  </p:childTnLst>
                                </p:cTn>
                              </p:par>
                              <p:par>
                                <p:cTn id="20" presetID="14"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6048082" y="4459543"/>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6048082" y="4658593"/>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12</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1139449" y="174250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1115536" y="244468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1138411" y="3154294"/>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1138411" y="385974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5" name="Google Shape;185;p29"/>
          <p:cNvSpPr txBox="1">
            <a:spLocks noGrp="1"/>
          </p:cNvSpPr>
          <p:nvPr>
            <p:ph type="title" idx="5"/>
          </p:nvPr>
        </p:nvSpPr>
        <p:spPr>
          <a:xfrm>
            <a:off x="720000" y="266114"/>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NỘI DUNG BÁO CÁO</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6" name="Google Shape;186;p29"/>
          <p:cNvSpPr txBox="1">
            <a:spLocks noGrp="1"/>
          </p:cNvSpPr>
          <p:nvPr>
            <p:ph type="title"/>
          </p:nvPr>
        </p:nvSpPr>
        <p:spPr>
          <a:xfrm>
            <a:off x="1681862" y="1737452"/>
            <a:ext cx="1575097"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REACTIVE SYSTEM </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7" name="Google Shape;187;p29"/>
          <p:cNvSpPr txBox="1">
            <a:spLocks noGrp="1"/>
          </p:cNvSpPr>
          <p:nvPr>
            <p:ph type="title" idx="2"/>
          </p:nvPr>
        </p:nvSpPr>
        <p:spPr>
          <a:xfrm flipH="1">
            <a:off x="1657948" y="2507190"/>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LỢI THẾ CỦA REACTIVE</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1715592" y="3165463"/>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ỨNG DỤNG THỰC TẾ</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0" name="Google Shape;190;p29"/>
          <p:cNvSpPr txBox="1">
            <a:spLocks noGrp="1"/>
          </p:cNvSpPr>
          <p:nvPr>
            <p:ph type="title" idx="13"/>
          </p:nvPr>
        </p:nvSpPr>
        <p:spPr>
          <a:xfrm>
            <a:off x="1736659" y="3910630"/>
            <a:ext cx="2393858"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6599246" y="4440414"/>
            <a:ext cx="2166412"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2" name="Google Shape;192;p29"/>
          <p:cNvSpPr txBox="1">
            <a:spLocks noGrp="1"/>
          </p:cNvSpPr>
          <p:nvPr>
            <p:ph type="title" idx="3"/>
          </p:nvPr>
        </p:nvSpPr>
        <p:spPr>
          <a:xfrm>
            <a:off x="1139449" y="1939158"/>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02</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1138411" y="3353344"/>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04</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1115536" y="2641939"/>
            <a:ext cx="518499" cy="2490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03</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1138411" y="4056399"/>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05</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180;p29">
            <a:extLst>
              <a:ext uri="{FF2B5EF4-FFF2-40B4-BE49-F238E27FC236}">
                <a16:creationId xmlns:a16="http://schemas.microsoft.com/office/drawing/2014/main" id="{E89A8058-0C66-66AD-A1F0-E144229E90E3}"/>
              </a:ext>
            </a:extLst>
          </p:cNvPr>
          <p:cNvSpPr/>
          <p:nvPr/>
        </p:nvSpPr>
        <p:spPr>
          <a:xfrm>
            <a:off x="1163363" y="103448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3" name="Google Shape;186;p29">
            <a:extLst>
              <a:ext uri="{FF2B5EF4-FFF2-40B4-BE49-F238E27FC236}">
                <a16:creationId xmlns:a16="http://schemas.microsoft.com/office/drawing/2014/main" id="{9832BE9D-AD49-AB8E-E0DA-A4D18BC16212}"/>
              </a:ext>
            </a:extLst>
          </p:cNvPr>
          <p:cNvSpPr txBox="1">
            <a:spLocks/>
          </p:cNvSpPr>
          <p:nvPr/>
        </p:nvSpPr>
        <p:spPr>
          <a:xfrm>
            <a:off x="1657949" y="1034487"/>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4" name="Google Shape;192;p29">
            <a:extLst>
              <a:ext uri="{FF2B5EF4-FFF2-40B4-BE49-F238E27FC236}">
                <a16:creationId xmlns:a16="http://schemas.microsoft.com/office/drawing/2014/main" id="{E2D3F8BC-6DF1-DA4B-E6E8-8D4E46C381DE}"/>
              </a:ext>
            </a:extLst>
          </p:cNvPr>
          <p:cNvSpPr txBox="1">
            <a:spLocks/>
          </p:cNvSpPr>
          <p:nvPr/>
        </p:nvSpPr>
        <p:spPr>
          <a:xfrm>
            <a:off x="1163363" y="1231138"/>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a:latin typeface="Calibri" panose="020F0502020204030204" pitchFamily="34" charset="0"/>
                <a:ea typeface="Calibri" panose="020F0502020204030204" pitchFamily="34" charset="0"/>
                <a:cs typeface="Calibri" panose="020F0502020204030204" pitchFamily="34" charset="0"/>
              </a:rPr>
              <a:t>01</a:t>
            </a:r>
          </a:p>
        </p:txBody>
      </p:sp>
      <p:sp>
        <p:nvSpPr>
          <p:cNvPr id="40" name="Google Shape;180;p29">
            <a:extLst>
              <a:ext uri="{FF2B5EF4-FFF2-40B4-BE49-F238E27FC236}">
                <a16:creationId xmlns:a16="http://schemas.microsoft.com/office/drawing/2014/main" id="{6E34C73D-AB23-A4F3-B593-D4774540DA8B}"/>
              </a:ext>
            </a:extLst>
          </p:cNvPr>
          <p:cNvSpPr/>
          <p:nvPr/>
        </p:nvSpPr>
        <p:spPr>
          <a:xfrm>
            <a:off x="4556670" y="156025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1" name="Google Shape;181;p29">
            <a:extLst>
              <a:ext uri="{FF2B5EF4-FFF2-40B4-BE49-F238E27FC236}">
                <a16:creationId xmlns:a16="http://schemas.microsoft.com/office/drawing/2014/main" id="{53B21226-203F-7CEA-01D5-C964B2C384E1}"/>
              </a:ext>
            </a:extLst>
          </p:cNvPr>
          <p:cNvSpPr/>
          <p:nvPr/>
        </p:nvSpPr>
        <p:spPr>
          <a:xfrm>
            <a:off x="4532757" y="226243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2" name="Google Shape;182;p29">
            <a:extLst>
              <a:ext uri="{FF2B5EF4-FFF2-40B4-BE49-F238E27FC236}">
                <a16:creationId xmlns:a16="http://schemas.microsoft.com/office/drawing/2014/main" id="{75D6285E-FDF1-1DDB-4237-9B53D222E276}"/>
              </a:ext>
            </a:extLst>
          </p:cNvPr>
          <p:cNvSpPr/>
          <p:nvPr/>
        </p:nvSpPr>
        <p:spPr>
          <a:xfrm>
            <a:off x="4555632" y="2972043"/>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3" name="Google Shape;184;p29">
            <a:extLst>
              <a:ext uri="{FF2B5EF4-FFF2-40B4-BE49-F238E27FC236}">
                <a16:creationId xmlns:a16="http://schemas.microsoft.com/office/drawing/2014/main" id="{DA1EB70B-FC45-85C4-C225-2E63FA64406C}"/>
              </a:ext>
            </a:extLst>
          </p:cNvPr>
          <p:cNvSpPr/>
          <p:nvPr/>
        </p:nvSpPr>
        <p:spPr>
          <a:xfrm>
            <a:off x="4572000" y="4455134"/>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4" name="Google Shape;186;p29">
            <a:extLst>
              <a:ext uri="{FF2B5EF4-FFF2-40B4-BE49-F238E27FC236}">
                <a16:creationId xmlns:a16="http://schemas.microsoft.com/office/drawing/2014/main" id="{411C060A-987C-0A99-EE8F-9878DBFFB4F6}"/>
              </a:ext>
            </a:extLst>
          </p:cNvPr>
          <p:cNvSpPr txBox="1">
            <a:spLocks/>
          </p:cNvSpPr>
          <p:nvPr/>
        </p:nvSpPr>
        <p:spPr>
          <a:xfrm>
            <a:off x="5099083" y="1555201"/>
            <a:ext cx="1575097"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RXJAVA </a:t>
            </a:r>
          </a:p>
        </p:txBody>
      </p:sp>
      <p:sp>
        <p:nvSpPr>
          <p:cNvPr id="45" name="Google Shape;187;p29">
            <a:extLst>
              <a:ext uri="{FF2B5EF4-FFF2-40B4-BE49-F238E27FC236}">
                <a16:creationId xmlns:a16="http://schemas.microsoft.com/office/drawing/2014/main" id="{2652872E-97FF-0E03-16B3-0FC5226FAD2D}"/>
              </a:ext>
            </a:extLst>
          </p:cNvPr>
          <p:cNvSpPr txBox="1">
            <a:spLocks/>
          </p:cNvSpPr>
          <p:nvPr/>
        </p:nvSpPr>
        <p:spPr>
          <a:xfrm flipH="1">
            <a:off x="5075169" y="232493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SPRING WEBFLUX</a:t>
            </a:r>
          </a:p>
        </p:txBody>
      </p:sp>
      <p:sp>
        <p:nvSpPr>
          <p:cNvPr id="46" name="Google Shape;188;p29">
            <a:extLst>
              <a:ext uri="{FF2B5EF4-FFF2-40B4-BE49-F238E27FC236}">
                <a16:creationId xmlns:a16="http://schemas.microsoft.com/office/drawing/2014/main" id="{5A457DEA-73D8-75AD-05C1-D79119EEFE9A}"/>
              </a:ext>
            </a:extLst>
          </p:cNvPr>
          <p:cNvSpPr txBox="1">
            <a:spLocks/>
          </p:cNvSpPr>
          <p:nvPr/>
        </p:nvSpPr>
        <p:spPr>
          <a:xfrm>
            <a:off x="5099083" y="296777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47" name="Google Shape;192;p29">
            <a:extLst>
              <a:ext uri="{FF2B5EF4-FFF2-40B4-BE49-F238E27FC236}">
                <a16:creationId xmlns:a16="http://schemas.microsoft.com/office/drawing/2014/main" id="{70C84B79-7E49-8510-1A18-0342E1A307DE}"/>
              </a:ext>
            </a:extLst>
          </p:cNvPr>
          <p:cNvSpPr txBox="1">
            <a:spLocks/>
          </p:cNvSpPr>
          <p:nvPr/>
        </p:nvSpPr>
        <p:spPr>
          <a:xfrm>
            <a:off x="4556670" y="175690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07</a:t>
            </a:r>
          </a:p>
        </p:txBody>
      </p:sp>
      <p:sp>
        <p:nvSpPr>
          <p:cNvPr id="48" name="Google Shape;193;p29">
            <a:extLst>
              <a:ext uri="{FF2B5EF4-FFF2-40B4-BE49-F238E27FC236}">
                <a16:creationId xmlns:a16="http://schemas.microsoft.com/office/drawing/2014/main" id="{A18B8CFB-E4C4-CF4A-BC80-1AFB867B0326}"/>
              </a:ext>
            </a:extLst>
          </p:cNvPr>
          <p:cNvSpPr txBox="1">
            <a:spLocks/>
          </p:cNvSpPr>
          <p:nvPr/>
        </p:nvSpPr>
        <p:spPr>
          <a:xfrm>
            <a:off x="4555632" y="3171093"/>
            <a:ext cx="518499" cy="246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09</a:t>
            </a:r>
          </a:p>
        </p:txBody>
      </p:sp>
      <p:sp>
        <p:nvSpPr>
          <p:cNvPr id="49" name="Google Shape;194;p29">
            <a:extLst>
              <a:ext uri="{FF2B5EF4-FFF2-40B4-BE49-F238E27FC236}">
                <a16:creationId xmlns:a16="http://schemas.microsoft.com/office/drawing/2014/main" id="{D6D05407-891D-8FD6-24A1-C9DD4F94C3B5}"/>
              </a:ext>
            </a:extLst>
          </p:cNvPr>
          <p:cNvSpPr txBox="1">
            <a:spLocks/>
          </p:cNvSpPr>
          <p:nvPr/>
        </p:nvSpPr>
        <p:spPr>
          <a:xfrm flipH="1">
            <a:off x="4532757" y="2459688"/>
            <a:ext cx="518499" cy="249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08</a:t>
            </a:r>
          </a:p>
        </p:txBody>
      </p:sp>
      <p:sp>
        <p:nvSpPr>
          <p:cNvPr id="50" name="Google Shape;195;p29">
            <a:extLst>
              <a:ext uri="{FF2B5EF4-FFF2-40B4-BE49-F238E27FC236}">
                <a16:creationId xmlns:a16="http://schemas.microsoft.com/office/drawing/2014/main" id="{2DA40C07-B353-D14C-6A47-AD171F20BC80}"/>
              </a:ext>
            </a:extLst>
          </p:cNvPr>
          <p:cNvSpPr txBox="1">
            <a:spLocks/>
          </p:cNvSpPr>
          <p:nvPr/>
        </p:nvSpPr>
        <p:spPr>
          <a:xfrm flipH="1">
            <a:off x="4572000" y="4651784"/>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11</a:t>
            </a:r>
          </a:p>
        </p:txBody>
      </p:sp>
      <p:sp>
        <p:nvSpPr>
          <p:cNvPr id="51" name="Google Shape;180;p29">
            <a:extLst>
              <a:ext uri="{FF2B5EF4-FFF2-40B4-BE49-F238E27FC236}">
                <a16:creationId xmlns:a16="http://schemas.microsoft.com/office/drawing/2014/main" id="{8D7C2989-D4AF-D29B-CD26-09CCF0F7B9F1}"/>
              </a:ext>
            </a:extLst>
          </p:cNvPr>
          <p:cNvSpPr/>
          <p:nvPr/>
        </p:nvSpPr>
        <p:spPr>
          <a:xfrm>
            <a:off x="4580584" y="85223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52" name="Google Shape;186;p29">
            <a:extLst>
              <a:ext uri="{FF2B5EF4-FFF2-40B4-BE49-F238E27FC236}">
                <a16:creationId xmlns:a16="http://schemas.microsoft.com/office/drawing/2014/main" id="{5CAC7667-3318-6FFA-1D5C-25BBB7E89C64}"/>
              </a:ext>
            </a:extLst>
          </p:cNvPr>
          <p:cNvSpPr txBox="1">
            <a:spLocks/>
          </p:cNvSpPr>
          <p:nvPr/>
        </p:nvSpPr>
        <p:spPr>
          <a:xfrm>
            <a:off x="5075170" y="852236"/>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marL="0" lvl="0" indent="0" algn="l" rtl="0">
              <a:spcBef>
                <a:spcPts val="0"/>
              </a:spcBef>
              <a:spcAft>
                <a:spcPts val="0"/>
              </a:spcAft>
              <a:buNone/>
            </a:pPr>
            <a:r>
              <a:rPr lang="en-US" sz="14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53" name="Google Shape;192;p29">
            <a:extLst>
              <a:ext uri="{FF2B5EF4-FFF2-40B4-BE49-F238E27FC236}">
                <a16:creationId xmlns:a16="http://schemas.microsoft.com/office/drawing/2014/main" id="{85F4C8E5-A9F0-92BC-7793-E2F7AB407ABC}"/>
              </a:ext>
            </a:extLst>
          </p:cNvPr>
          <p:cNvSpPr txBox="1">
            <a:spLocks/>
          </p:cNvSpPr>
          <p:nvPr/>
        </p:nvSpPr>
        <p:spPr>
          <a:xfrm>
            <a:off x="4580584" y="104888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06</a:t>
            </a:r>
          </a:p>
        </p:txBody>
      </p:sp>
      <p:sp>
        <p:nvSpPr>
          <p:cNvPr id="54" name="Google Shape;190;p29">
            <a:extLst>
              <a:ext uri="{FF2B5EF4-FFF2-40B4-BE49-F238E27FC236}">
                <a16:creationId xmlns:a16="http://schemas.microsoft.com/office/drawing/2014/main" id="{017B0F97-C12B-63A2-4E95-775368FA6636}"/>
              </a:ext>
            </a:extLst>
          </p:cNvPr>
          <p:cNvSpPr txBox="1">
            <a:spLocks/>
          </p:cNvSpPr>
          <p:nvPr/>
        </p:nvSpPr>
        <p:spPr>
          <a:xfrm>
            <a:off x="5090499" y="4517445"/>
            <a:ext cx="2393858" cy="518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Demo</a:t>
            </a:r>
          </a:p>
        </p:txBody>
      </p:sp>
      <p:sp>
        <p:nvSpPr>
          <p:cNvPr id="36" name="Google Shape;182;p29">
            <a:extLst>
              <a:ext uri="{FF2B5EF4-FFF2-40B4-BE49-F238E27FC236}">
                <a16:creationId xmlns:a16="http://schemas.microsoft.com/office/drawing/2014/main" id="{902D99FE-3F20-46B3-A0D8-631B3910D899}"/>
              </a:ext>
            </a:extLst>
          </p:cNvPr>
          <p:cNvSpPr/>
          <p:nvPr/>
        </p:nvSpPr>
        <p:spPr>
          <a:xfrm>
            <a:off x="4572000" y="370640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37" name="Google Shape;188;p29">
            <a:extLst>
              <a:ext uri="{FF2B5EF4-FFF2-40B4-BE49-F238E27FC236}">
                <a16:creationId xmlns:a16="http://schemas.microsoft.com/office/drawing/2014/main" id="{7223AB60-2781-4F30-B550-A97AC0743FC8}"/>
              </a:ext>
            </a:extLst>
          </p:cNvPr>
          <p:cNvSpPr txBox="1">
            <a:spLocks/>
          </p:cNvSpPr>
          <p:nvPr/>
        </p:nvSpPr>
        <p:spPr>
          <a:xfrm>
            <a:off x="5115451" y="3702145"/>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SỰ PHÙ HỢP CỦA RXJAVA VÀ SPRING WEBFLUX</a:t>
            </a:r>
          </a:p>
        </p:txBody>
      </p:sp>
      <p:sp>
        <p:nvSpPr>
          <p:cNvPr id="38" name="Google Shape;193;p29">
            <a:extLst>
              <a:ext uri="{FF2B5EF4-FFF2-40B4-BE49-F238E27FC236}">
                <a16:creationId xmlns:a16="http://schemas.microsoft.com/office/drawing/2014/main" id="{6CE867D3-655F-4B81-9BB2-B20165278C69}"/>
              </a:ext>
            </a:extLst>
          </p:cNvPr>
          <p:cNvSpPr txBox="1">
            <a:spLocks/>
          </p:cNvSpPr>
          <p:nvPr/>
        </p:nvSpPr>
        <p:spPr>
          <a:xfrm>
            <a:off x="4572000" y="3905459"/>
            <a:ext cx="518499" cy="246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10</a:t>
            </a:r>
          </a:p>
        </p:txBody>
      </p:sp>
    </p:spTree>
    <p:extLst>
      <p:ext uri="{BB962C8B-B14F-4D97-AF65-F5344CB8AC3E}">
        <p14:creationId xmlns:p14="http://schemas.microsoft.com/office/powerpoint/2010/main" val="25465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02377B6-56A8-B937-C5F2-B7CDC0023E69}"/>
              </a:ext>
            </a:extLst>
          </p:cNvPr>
          <p:cNvPicPr>
            <a:picLocks noChangeAspect="1"/>
          </p:cNvPicPr>
          <p:nvPr/>
        </p:nvPicPr>
        <p:blipFill>
          <a:blip r:embed="rId4"/>
          <a:stretch>
            <a:fillRect/>
          </a:stretch>
        </p:blipFill>
        <p:spPr>
          <a:xfrm>
            <a:off x="149879" y="1027124"/>
            <a:ext cx="4134604" cy="3501043"/>
          </a:xfrm>
          <a:prstGeom prst="rect">
            <a:avLst/>
          </a:prstGeom>
        </p:spPr>
      </p:pic>
      <p:pic>
        <p:nvPicPr>
          <p:cNvPr id="14" name="Picture 13">
            <a:extLst>
              <a:ext uri="{FF2B5EF4-FFF2-40B4-BE49-F238E27FC236}">
                <a16:creationId xmlns:a16="http://schemas.microsoft.com/office/drawing/2014/main" id="{263166B1-CF45-AE2A-D027-5B33117A3B61}"/>
              </a:ext>
            </a:extLst>
          </p:cNvPr>
          <p:cNvPicPr>
            <a:picLocks noChangeAspect="1"/>
          </p:cNvPicPr>
          <p:nvPr/>
        </p:nvPicPr>
        <p:blipFill>
          <a:blip r:embed="rId5"/>
          <a:stretch>
            <a:fillRect/>
          </a:stretch>
        </p:blipFill>
        <p:spPr>
          <a:xfrm>
            <a:off x="4609319" y="1010336"/>
            <a:ext cx="3963568" cy="3517831"/>
          </a:xfrm>
          <a:prstGeom prst="rect">
            <a:avLst/>
          </a:prstGeom>
        </p:spPr>
      </p:pic>
    </p:spTree>
    <p:extLst>
      <p:ext uri="{BB962C8B-B14F-4D97-AF65-F5344CB8AC3E}">
        <p14:creationId xmlns:p14="http://schemas.microsoft.com/office/powerpoint/2010/main" val="191891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DAC0E591-03B3-1215-DB1A-3BE98B5933F6}"/>
              </a:ext>
            </a:extLst>
          </p:cNvPr>
          <p:cNvGraphicFramePr>
            <a:graphicFrameLocks noGrp="1"/>
          </p:cNvGraphicFramePr>
          <p:nvPr>
            <p:extLst>
              <p:ext uri="{D42A27DB-BD31-4B8C-83A1-F6EECF244321}">
                <p14:modId xmlns:p14="http://schemas.microsoft.com/office/powerpoint/2010/main" val="1567472382"/>
              </p:ext>
            </p:extLst>
          </p:nvPr>
        </p:nvGraphicFramePr>
        <p:xfrm>
          <a:off x="1656198" y="871265"/>
          <a:ext cx="5557881" cy="3999730"/>
        </p:xfrm>
        <a:graphic>
          <a:graphicData uri="http://schemas.openxmlformats.org/drawingml/2006/table">
            <a:tbl>
              <a:tblPr firstRow="1" bandRow="1">
                <a:tableStyleId>{D113A9D2-9D6B-4929-AA2D-F23B5EE8CBE7}</a:tableStyleId>
              </a:tblPr>
              <a:tblGrid>
                <a:gridCol w="850739">
                  <a:extLst>
                    <a:ext uri="{9D8B030D-6E8A-4147-A177-3AD203B41FA5}">
                      <a16:colId xmlns:a16="http://schemas.microsoft.com/office/drawing/2014/main" val="1576447976"/>
                    </a:ext>
                  </a:extLst>
                </a:gridCol>
                <a:gridCol w="2376729">
                  <a:extLst>
                    <a:ext uri="{9D8B030D-6E8A-4147-A177-3AD203B41FA5}">
                      <a16:colId xmlns:a16="http://schemas.microsoft.com/office/drawing/2014/main" val="1058200042"/>
                    </a:ext>
                  </a:extLst>
                </a:gridCol>
                <a:gridCol w="2330413">
                  <a:extLst>
                    <a:ext uri="{9D8B030D-6E8A-4147-A177-3AD203B41FA5}">
                      <a16:colId xmlns:a16="http://schemas.microsoft.com/office/drawing/2014/main" val="2428858825"/>
                    </a:ext>
                  </a:extLst>
                </a:gridCol>
              </a:tblGrid>
              <a:tr h="376805">
                <a:tc gridSpan="3">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SỰ KHÁC BIỆT </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292151529"/>
                  </a:ext>
                </a:extLst>
              </a:tr>
              <a:tr h="376805">
                <a:tc>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MVC</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hình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lập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trình</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MVC, xử lý đồng bộ theo cơ chế 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Reactive, xử lý sự kiện từ các luồng dữ liệu bất đồng bộ và theo cơ chế non-blocking.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566075">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 lý bất đồng bộ</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Thread Pool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của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Servlet Container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để</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bất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bộ</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Sinh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luồng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mới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mỗi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HTTP Request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nào</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Sử dụng cơ chế non-blocking I/O, event loops để xử lý các HTTP Request, tạo nên tính bất đồng bộ cao mà không cần phải sử dụng quá nhiều luồng.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25429"/>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Sự</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phù</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những ứng dụng web cổ điển theo cơ chế SSR (Server-Side Rendering)</a:t>
                      </a:r>
                    </a:p>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Giao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diện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HTML,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form,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phiên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(session) </a:t>
                      </a: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xây</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dựng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những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ứng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yêu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cầu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hồi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nhanh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849212"/>
                  </a:ext>
                </a:extLst>
              </a:tr>
            </a:tbl>
          </a:graphicData>
        </a:graphic>
      </p:graphicFrame>
    </p:spTree>
    <p:extLst>
      <p:ext uri="{BB962C8B-B14F-4D97-AF65-F5344CB8AC3E}">
        <p14:creationId xmlns:p14="http://schemas.microsoft.com/office/powerpoint/2010/main" val="178346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09</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192;p29">
            <a:extLst>
              <a:ext uri="{FF2B5EF4-FFF2-40B4-BE49-F238E27FC236}">
                <a16:creationId xmlns:a16="http://schemas.microsoft.com/office/drawing/2014/main" id="{4AFCE575-1F52-8533-4876-1598EA7C473D}"/>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14</a:t>
            </a:r>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960876610"/>
              </p:ext>
            </p:extLst>
          </p:nvPr>
        </p:nvGraphicFramePr>
        <p:xfrm>
          <a:off x="1227893" y="704701"/>
          <a:ext cx="6928701" cy="4323965"/>
        </p:xfrm>
        <a:graphic>
          <a:graphicData uri="http://schemas.openxmlformats.org/drawingml/2006/table">
            <a:tbl>
              <a:tblPr firstRow="1" bandRow="1">
                <a:tableStyleId>{D113A9D2-9D6B-4929-AA2D-F23B5EE8CBE7}</a:tableStyleId>
              </a:tblPr>
              <a:tblGrid>
                <a:gridCol w="1182346">
                  <a:extLst>
                    <a:ext uri="{9D8B030D-6E8A-4147-A177-3AD203B41FA5}">
                      <a16:colId xmlns:a16="http://schemas.microsoft.com/office/drawing/2014/main" val="831523715"/>
                    </a:ext>
                  </a:extLst>
                </a:gridCol>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i="0" u="none" strike="noStrike" cap="none"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mạnh</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Tích hợp tốt, sử dụng được cho hầu hết mọi dự án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 thể được sử dụng để xây dựng hầu hết các loại ứng dụng.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nhiều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loại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Observable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tên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rõ</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ràng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mục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đích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thể</a:t>
                      </a: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hầu hết mọi thư viện Reactive Programming tuân theo chuẩn Reactive Streams được cung cấp bởi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Reactive REST Service. Hỗ trợ cơ chế xử lý Reactive tốt cho REST Service kết hợp sử dụng kết nối SSE để tạo nội dung phản hồi và gửi về Client mỗi khi có dữ liệu sẵn sàng.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685986">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Phức tạp khi xây dựng Reactive REST Service với những framework không cung cấp cơ chế xử lý Reactive tốt.</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blocking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không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còn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thuộc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Hoạt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động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chủ</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Chỉ có thể sử dụng để xây dựng ứng dụng web hoặc REST service.</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chỉ 2 loại Observable với tên không thân thiện lắm, đôi lúc dẫn đến khó hiểu cho người mới bắt đầu với Reactive Programming và Spring Webflux.</a:t>
                      </a:r>
                    </a:p>
                    <a:p>
                      <a:pPr marL="171450" indent="-171450">
                        <a:buFont typeface="Arial" panose="020B0604020202020204" pitchFamily="34" charset="0"/>
                        <a:buChar char="•"/>
                      </a:pP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160979"/>
                  </a:ext>
                </a:extLst>
              </a:tr>
            </a:tbl>
          </a:graphicData>
        </a:graphic>
      </p:graphicFrame>
    </p:spTree>
    <p:extLst>
      <p:ext uri="{BB962C8B-B14F-4D97-AF65-F5344CB8AC3E}">
        <p14:creationId xmlns:p14="http://schemas.microsoft.com/office/powerpoint/2010/main" val="140967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err="1">
                <a:latin typeface="Calibri" panose="020F0502020204030204" pitchFamily="34" charset="0"/>
                <a:ea typeface="Calibri" panose="020F0502020204030204" pitchFamily="34" charset="0"/>
                <a:cs typeface="Calibri" panose="020F0502020204030204" pitchFamily="34" charset="0"/>
              </a:rPr>
              <a:t>Sự</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phù</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hợp</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của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RxJava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2500" dirty="0"/>
              <a:t>1</a:t>
            </a:r>
            <a:r>
              <a:rPr lang="en" sz="2500" dirty="0"/>
              <a:t>0</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3811321867"/>
              </p:ext>
            </p:extLst>
          </p:nvPr>
        </p:nvGraphicFramePr>
        <p:xfrm>
          <a:off x="1821896" y="1485033"/>
          <a:ext cx="5746355" cy="1656965"/>
        </p:xfrm>
        <a:graphic>
          <a:graphicData uri="http://schemas.openxmlformats.org/drawingml/2006/table">
            <a:tbl>
              <a:tblPr firstRow="1" bandRow="1">
                <a:tableStyleId>{D113A9D2-9D6B-4929-AA2D-F23B5EE8CBE7}</a:tableStyleId>
              </a:tblPr>
              <a:tblGrid>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vừa</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Webflux</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được thiết kế theo hướng xử lý sự kiện.</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web theo hướng Reactive.</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từ</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đến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lớn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bl>
          </a:graphicData>
        </a:graphic>
      </p:graphicFrame>
    </p:spTree>
    <p:extLst>
      <p:ext uri="{BB962C8B-B14F-4D97-AF65-F5344CB8AC3E}">
        <p14:creationId xmlns:p14="http://schemas.microsoft.com/office/powerpoint/2010/main" val="222158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AutoShape 4" descr="💣Exploring SSE (Server-Sent Events): Real-Time Updates for Your  Applications! | by Miguel Angel Perez Diaz | Medium">
            <a:extLst>
              <a:ext uri="{FF2B5EF4-FFF2-40B4-BE49-F238E27FC236}">
                <a16:creationId xmlns:a16="http://schemas.microsoft.com/office/drawing/2014/main" id="{00328716-4BD8-172C-652C-FE736A9356E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浅谈Server-Sent Events">
            <a:extLst>
              <a:ext uri="{FF2B5EF4-FFF2-40B4-BE49-F238E27FC236}">
                <a16:creationId xmlns:a16="http://schemas.microsoft.com/office/drawing/2014/main" id="{AADD5C47-9604-8F8A-D311-DC69F48D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438" y="1150444"/>
            <a:ext cx="6535097" cy="3497762"/>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02;p30">
            <a:extLst>
              <a:ext uri="{FF2B5EF4-FFF2-40B4-BE49-F238E27FC236}">
                <a16:creationId xmlns:a16="http://schemas.microsoft.com/office/drawing/2014/main" id="{260FB506-9488-CBDD-FF5E-3F6DDEDF6BEF}"/>
              </a:ext>
            </a:extLst>
          </p:cNvPr>
          <p:cNvSpPr txBox="1">
            <a:spLocks noGrp="1"/>
          </p:cNvSpPr>
          <p:nvPr>
            <p:ph type="title"/>
          </p:nvPr>
        </p:nvSpPr>
        <p:spPr>
          <a:xfrm>
            <a:off x="2205041" y="200222"/>
            <a:ext cx="5514966"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SSE (Server-Sent Events)</a:t>
            </a:r>
          </a:p>
        </p:txBody>
      </p:sp>
    </p:spTree>
    <p:extLst>
      <p:ext uri="{BB962C8B-B14F-4D97-AF65-F5344CB8AC3E}">
        <p14:creationId xmlns:p14="http://schemas.microsoft.com/office/powerpoint/2010/main" val="26199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4" y="33509"/>
            <a:ext cx="2260088"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DEMO</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2" name="Google Shape;173;p28">
            <a:extLst>
              <a:ext uri="{FF2B5EF4-FFF2-40B4-BE49-F238E27FC236}">
                <a16:creationId xmlns:a16="http://schemas.microsoft.com/office/drawing/2014/main" id="{CA11C060-866A-9F83-BC39-0AFBF94B1A05}"/>
              </a:ext>
            </a:extLst>
          </p:cNvPr>
          <p:cNvGraphicFramePr/>
          <p:nvPr>
            <p:extLst>
              <p:ext uri="{D42A27DB-BD31-4B8C-83A1-F6EECF244321}">
                <p14:modId xmlns:p14="http://schemas.microsoft.com/office/powerpoint/2010/main" val="183152241"/>
              </p:ext>
            </p:extLst>
          </p:nvPr>
        </p:nvGraphicFramePr>
        <p:xfrm>
          <a:off x="577420" y="1464633"/>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36EC2B08-8010-1DDD-0A87-782557755A91}"/>
              </a:ext>
            </a:extLst>
          </p:cNvPr>
          <p:cNvSpPr/>
          <p:nvPr/>
        </p:nvSpPr>
        <p:spPr>
          <a:xfrm>
            <a:off x="1040243" y="1464633"/>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10.1 </a:t>
            </a:r>
            <a:r>
              <a:rPr lang="en-US" b="1" dirty="0" err="1">
                <a:solidFill>
                  <a:schemeClr val="bg1">
                    <a:lumMod val="25000"/>
                  </a:schemeClr>
                </a:solidFill>
              </a:rPr>
              <a:t>Không</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khai</a:t>
            </a:r>
            <a:r>
              <a:rPr lang="en-US" b="1" dirty="0">
                <a:solidFill>
                  <a:schemeClr val="bg1">
                    <a:lumMod val="25000"/>
                  </a:schemeClr>
                </a:solidFill>
              </a:rPr>
              <a:t> </a:t>
            </a:r>
            <a:r>
              <a:rPr lang="en-US" b="1" dirty="0" err="1">
                <a:solidFill>
                  <a:schemeClr val="bg1">
                    <a:lumMod val="25000"/>
                  </a:schemeClr>
                </a:solidFill>
              </a:rPr>
              <a:t>với</a:t>
            </a:r>
            <a:r>
              <a:rPr lang="en-US" b="1" dirty="0">
                <a:solidFill>
                  <a:schemeClr val="bg1">
                    <a:lumMod val="25000"/>
                  </a:schemeClr>
                </a:solidFill>
              </a:rPr>
              <a:t> Reactive</a:t>
            </a:r>
          </a:p>
        </p:txBody>
      </p:sp>
      <p:sp>
        <p:nvSpPr>
          <p:cNvPr id="21" name="Rectangle: Rounded Corners 20">
            <a:extLst>
              <a:ext uri="{FF2B5EF4-FFF2-40B4-BE49-F238E27FC236}">
                <a16:creationId xmlns:a16="http://schemas.microsoft.com/office/drawing/2014/main" id="{79C02330-0FD9-D108-8F2A-7A3BA490BCA2}"/>
              </a:ext>
            </a:extLst>
          </p:cNvPr>
          <p:cNvSpPr/>
          <p:nvPr/>
        </p:nvSpPr>
        <p:spPr>
          <a:xfrm>
            <a:off x="1040242" y="2231409"/>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10.2 </a:t>
            </a:r>
            <a:r>
              <a:rPr lang="en-US" b="1" dirty="0" err="1">
                <a:solidFill>
                  <a:schemeClr val="bg1">
                    <a:lumMod val="25000"/>
                  </a:schemeClr>
                </a:solidFill>
              </a:rPr>
              <a:t>Phát</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bằng</a:t>
            </a:r>
            <a:r>
              <a:rPr lang="en-US" b="1" dirty="0">
                <a:solidFill>
                  <a:schemeClr val="bg1">
                    <a:lumMod val="25000"/>
                  </a:schemeClr>
                </a:solidFill>
              </a:rPr>
              <a:t> RXJAVA</a:t>
            </a:r>
          </a:p>
        </p:txBody>
      </p:sp>
      <p:sp>
        <p:nvSpPr>
          <p:cNvPr id="22" name="Rectangle: Rounded Corners 21">
            <a:extLst>
              <a:ext uri="{FF2B5EF4-FFF2-40B4-BE49-F238E27FC236}">
                <a16:creationId xmlns:a16="http://schemas.microsoft.com/office/drawing/2014/main" id="{878B384E-1014-CA76-CDB9-FBD0F12563FE}"/>
              </a:ext>
            </a:extLst>
          </p:cNvPr>
          <p:cNvSpPr/>
          <p:nvPr/>
        </p:nvSpPr>
        <p:spPr>
          <a:xfrm>
            <a:off x="1040241" y="3140306"/>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a:t>
            </a:r>
            <a:r>
              <a:rPr lang="vi-VN" b="1" dirty="0">
                <a:solidFill>
                  <a:schemeClr val="bg1">
                    <a:lumMod val="25000"/>
                  </a:schemeClr>
                </a:solidFill>
              </a:rPr>
              <a:t>3</a:t>
            </a:r>
            <a:r>
              <a:rPr lang="en-US" b="1" dirty="0">
                <a:solidFill>
                  <a:schemeClr val="bg1">
                    <a:lumMod val="25000"/>
                  </a:schemeClr>
                </a:solidFill>
              </a:rPr>
              <a:t> </a:t>
            </a:r>
            <a:r>
              <a:rPr lang="en-US" b="1" dirty="0" err="1">
                <a:solidFill>
                  <a:schemeClr val="bg1">
                    <a:lumMod val="25000"/>
                  </a:schemeClr>
                </a:solidFill>
              </a:rPr>
              <a:t>Phát</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bằng</a:t>
            </a:r>
            <a:r>
              <a:rPr lang="en-US" b="1" dirty="0">
                <a:solidFill>
                  <a:schemeClr val="bg1">
                    <a:lumMod val="25000"/>
                  </a:schemeClr>
                </a:solidFill>
              </a:rPr>
              <a:t> SPRING WEBFLUX</a:t>
            </a:r>
          </a:p>
        </p:txBody>
      </p:sp>
      <p:sp>
        <p:nvSpPr>
          <p:cNvPr id="23" name="Right Brace 22">
            <a:extLst>
              <a:ext uri="{FF2B5EF4-FFF2-40B4-BE49-F238E27FC236}">
                <a16:creationId xmlns:a16="http://schemas.microsoft.com/office/drawing/2014/main" id="{6E14409C-679E-517B-08F5-D7E9546357D0}"/>
              </a:ext>
            </a:extLst>
          </p:cNvPr>
          <p:cNvSpPr/>
          <p:nvPr/>
        </p:nvSpPr>
        <p:spPr>
          <a:xfrm>
            <a:off x="3652887" y="1464633"/>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BE619F9-20AD-32A7-9027-612475CBDD32}"/>
              </a:ext>
            </a:extLst>
          </p:cNvPr>
          <p:cNvSpPr/>
          <p:nvPr/>
        </p:nvSpPr>
        <p:spPr>
          <a:xfrm>
            <a:off x="4468458" y="2162510"/>
            <a:ext cx="2615786" cy="9827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Thư</a:t>
            </a:r>
            <a:r>
              <a:rPr lang="en-US" b="1" dirty="0">
                <a:solidFill>
                  <a:schemeClr val="bg1">
                    <a:lumMod val="25000"/>
                  </a:schemeClr>
                </a:solidFill>
              </a:rPr>
              <a:t> </a:t>
            </a:r>
            <a:r>
              <a:rPr lang="en-US" b="1" dirty="0" err="1">
                <a:solidFill>
                  <a:schemeClr val="bg1">
                    <a:lumMod val="25000"/>
                  </a:schemeClr>
                </a:solidFill>
              </a:rPr>
              <a:t>viện</a:t>
            </a:r>
            <a:r>
              <a:rPr lang="en-US" b="1" dirty="0">
                <a:solidFill>
                  <a:schemeClr val="bg1">
                    <a:lumMod val="25000"/>
                  </a:schemeClr>
                </a:solidFill>
              </a:rPr>
              <a:t>, frame work </a:t>
            </a:r>
            <a:r>
              <a:rPr lang="en-US" b="1" dirty="0" err="1">
                <a:solidFill>
                  <a:schemeClr val="bg1">
                    <a:lumMod val="25000"/>
                  </a:schemeClr>
                </a:solidFill>
              </a:rPr>
              <a:t>nào</a:t>
            </a:r>
            <a:r>
              <a:rPr lang="en-US" b="1" dirty="0">
                <a:solidFill>
                  <a:schemeClr val="bg1">
                    <a:lumMod val="25000"/>
                  </a:schemeClr>
                </a:solidFill>
              </a:rPr>
              <a:t> </a:t>
            </a:r>
            <a:r>
              <a:rPr lang="en-US" b="1" dirty="0" err="1">
                <a:solidFill>
                  <a:schemeClr val="bg1">
                    <a:lumMod val="25000"/>
                  </a:schemeClr>
                </a:solidFill>
              </a:rPr>
              <a:t>phù</a:t>
            </a:r>
            <a:r>
              <a:rPr lang="en-US" b="1" dirty="0">
                <a:solidFill>
                  <a:schemeClr val="bg1">
                    <a:lumMod val="25000"/>
                  </a:schemeClr>
                </a:solidFill>
              </a:rPr>
              <a:t> </a:t>
            </a:r>
            <a:r>
              <a:rPr lang="en-US" b="1" dirty="0" err="1">
                <a:solidFill>
                  <a:schemeClr val="bg1">
                    <a:lumMod val="25000"/>
                  </a:schemeClr>
                </a:solidFill>
              </a:rPr>
              <a:t>hợp</a:t>
            </a:r>
            <a:r>
              <a:rPr lang="en-US" b="1" dirty="0">
                <a:solidFill>
                  <a:schemeClr val="bg1">
                    <a:lumMod val="25000"/>
                  </a:schemeClr>
                </a:solidFill>
              </a:rPr>
              <a:t> </a:t>
            </a:r>
            <a:r>
              <a:rPr lang="en-US" b="1" dirty="0" err="1">
                <a:solidFill>
                  <a:schemeClr val="bg1">
                    <a:lumMod val="25000"/>
                  </a:schemeClr>
                </a:solidFill>
              </a:rPr>
              <a:t>với</a:t>
            </a:r>
            <a:r>
              <a:rPr lang="en-US" b="1" dirty="0">
                <a:solidFill>
                  <a:schemeClr val="bg1">
                    <a:lumMod val="25000"/>
                  </a:schemeClr>
                </a:solidFill>
              </a:rPr>
              <a:t> </a:t>
            </a:r>
            <a:r>
              <a:rPr lang="en-US" b="1" dirty="0" err="1">
                <a:solidFill>
                  <a:schemeClr val="bg1">
                    <a:lumMod val="25000"/>
                  </a:schemeClr>
                </a:solidFill>
              </a:rPr>
              <a:t>ứng</a:t>
            </a:r>
            <a:r>
              <a:rPr lang="en-US" b="1" dirty="0">
                <a:solidFill>
                  <a:schemeClr val="bg1">
                    <a:lumMod val="25000"/>
                  </a:schemeClr>
                </a:solidFill>
              </a:rPr>
              <a:t> </a:t>
            </a:r>
            <a:r>
              <a:rPr lang="en-US" b="1" dirty="0" err="1">
                <a:solidFill>
                  <a:schemeClr val="bg1">
                    <a:lumMod val="25000"/>
                  </a:schemeClr>
                </a:solidFill>
              </a:rPr>
              <a:t>dụng</a:t>
            </a:r>
            <a:r>
              <a:rPr lang="en-US" b="1" dirty="0">
                <a:solidFill>
                  <a:schemeClr val="bg1">
                    <a:lumMod val="25000"/>
                  </a:schemeClr>
                </a:solidFill>
              </a:rPr>
              <a:t> </a:t>
            </a:r>
            <a:r>
              <a:rPr lang="en-US" b="1" dirty="0" err="1">
                <a:solidFill>
                  <a:schemeClr val="bg1">
                    <a:lumMod val="25000"/>
                  </a:schemeClr>
                </a:solidFill>
              </a:rPr>
              <a:t>nào</a:t>
            </a:r>
            <a:endParaRPr lang="en-US" b="1" dirty="0">
              <a:solidFill>
                <a:schemeClr val="bg1">
                  <a:lumMod val="25000"/>
                </a:schemeClr>
              </a:solidFill>
            </a:endParaRPr>
          </a:p>
        </p:txBody>
      </p:sp>
    </p:spTree>
    <p:extLst>
      <p:ext uri="{BB962C8B-B14F-4D97-AF65-F5344CB8AC3E}">
        <p14:creationId xmlns:p14="http://schemas.microsoft.com/office/powerpoint/2010/main" val="201919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617935" y="3350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270599" y="86501"/>
            <a:ext cx="5749081" cy="475853"/>
          </a:xfrm>
          <a:prstGeom prst="rect">
            <a:avLst/>
          </a:prstGeom>
        </p:spPr>
        <p:txBody>
          <a:bodyPr spcFirstLastPara="1" wrap="square" lIns="91425" tIns="91425" rIns="91425" bIns="91425" anchor="t" anchorCtr="0">
            <a:noAutofit/>
          </a:bodyPr>
          <a:lstStyle/>
          <a:p>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DEMO</a:t>
            </a:r>
            <a:r>
              <a:rPr lang="vi-VN" sz="2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b="1" dirty="0" err="1">
                <a:solidFill>
                  <a:schemeClr val="tx1"/>
                </a:solidFill>
                <a:latin typeface="Calibri" panose="020F0502020204030204" pitchFamily="34" charset="0"/>
                <a:ea typeface="Calibri" panose="020F0502020204030204" pitchFamily="34" charset="0"/>
                <a:cs typeface="Calibri" panose="020F0502020204030204" pitchFamily="34" charset="0"/>
              </a:rPr>
              <a:t>Không</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triển</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b="1" dirty="0" err="1">
                <a:solidFill>
                  <a:schemeClr val="tx1"/>
                </a:solidFill>
                <a:latin typeface="Calibri" panose="020F0502020204030204" pitchFamily="34" charset="0"/>
                <a:ea typeface="Calibri" panose="020F0502020204030204" pitchFamily="34" charset="0"/>
                <a:cs typeface="Calibri" panose="020F0502020204030204" pitchFamily="34" charset="0"/>
              </a:rPr>
              <a:t>khai</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b="1" dirty="0" err="1">
                <a:solidFill>
                  <a:schemeClr val="tx1"/>
                </a:solidFill>
                <a:latin typeface="Calibri" panose="020F0502020204030204" pitchFamily="34" charset="0"/>
                <a:ea typeface="Calibri" panose="020F0502020204030204" pitchFamily="34" charset="0"/>
                <a:cs typeface="Calibri" panose="020F0502020204030204" pitchFamily="34" charset="0"/>
              </a:rPr>
              <a:t>với</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 Reactive</a:t>
            </a:r>
          </a:p>
        </p:txBody>
      </p:sp>
      <p:sp>
        <p:nvSpPr>
          <p:cNvPr id="203" name="Google Shape;203;p30"/>
          <p:cNvSpPr txBox="1">
            <a:spLocks noGrp="1"/>
          </p:cNvSpPr>
          <p:nvPr>
            <p:ph type="title" idx="2"/>
          </p:nvPr>
        </p:nvSpPr>
        <p:spPr>
          <a:xfrm>
            <a:off x="1542627" y="194247"/>
            <a:ext cx="80327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r>
              <a:rPr lang="vi-VN" sz="2500" dirty="0"/>
              <a:t>.1</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witthout-reactive">
            <a:hlinkClick r:id="" action="ppaction://media"/>
            <a:extLst>
              <a:ext uri="{FF2B5EF4-FFF2-40B4-BE49-F238E27FC236}">
                <a16:creationId xmlns:a16="http://schemas.microsoft.com/office/drawing/2014/main" id="{4635DDC3-4646-A23F-D1A3-FAC24A08CD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9588" y="598219"/>
            <a:ext cx="7735171" cy="4351034"/>
          </a:xfrm>
          <a:prstGeom prst="rect">
            <a:avLst/>
          </a:prstGeom>
        </p:spPr>
      </p:pic>
    </p:spTree>
    <p:extLst>
      <p:ext uri="{BB962C8B-B14F-4D97-AF65-F5344CB8AC3E}">
        <p14:creationId xmlns:p14="http://schemas.microsoft.com/office/powerpoint/2010/main" val="251247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45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617935" y="3350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1852292" y="33509"/>
            <a:ext cx="5749081" cy="475853"/>
          </a:xfrm>
          <a:prstGeom prst="rect">
            <a:avLst/>
          </a:prstGeom>
        </p:spPr>
        <p:txBody>
          <a:bodyPr spcFirstLastPara="1" wrap="square" lIns="91425" tIns="91425" rIns="91425" bIns="91425" anchor="t" anchorCtr="0">
            <a:noAutofit/>
          </a:bodyPr>
          <a:lstStyle/>
          <a:p>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DEMO</a:t>
            </a:r>
            <a:r>
              <a:rPr lang="vi-VN" sz="2800" b="1" dirty="0">
                <a:solidFill>
                  <a:schemeClr val="tx1"/>
                </a:solidFill>
                <a:latin typeface="Calibri" panose="020F0502020204030204" pitchFamily="34" charset="0"/>
                <a:ea typeface="Calibri" panose="020F0502020204030204" pitchFamily="34" charset="0"/>
                <a:cs typeface="Calibri" panose="020F0502020204030204" pitchFamily="34" charset="0"/>
              </a:rPr>
              <a:t> triển khai với RXJava</a:t>
            </a:r>
            <a:endPar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3" name="Google Shape;203;p30"/>
          <p:cNvSpPr txBox="1">
            <a:spLocks noGrp="1"/>
          </p:cNvSpPr>
          <p:nvPr>
            <p:ph type="title" idx="2"/>
          </p:nvPr>
        </p:nvSpPr>
        <p:spPr>
          <a:xfrm>
            <a:off x="1542627" y="194247"/>
            <a:ext cx="80327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r>
              <a:rPr lang="vi-VN" sz="2500" dirty="0"/>
              <a:t>.2</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ith-RXJava">
            <a:hlinkClick r:id="" action="ppaction://media"/>
            <a:extLst>
              <a:ext uri="{FF2B5EF4-FFF2-40B4-BE49-F238E27FC236}">
                <a16:creationId xmlns:a16="http://schemas.microsoft.com/office/drawing/2014/main" id="{1B83705D-5BCC-1F46-9376-76B455D6D9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5168" y="623245"/>
            <a:ext cx="7772400" cy="4371975"/>
          </a:xfrm>
          <a:prstGeom prst="rect">
            <a:avLst/>
          </a:prstGeom>
        </p:spPr>
      </p:pic>
    </p:spTree>
    <p:extLst>
      <p:ext uri="{BB962C8B-B14F-4D97-AF65-F5344CB8AC3E}">
        <p14:creationId xmlns:p14="http://schemas.microsoft.com/office/powerpoint/2010/main" val="2311048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613222" y="3350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270599" y="86501"/>
            <a:ext cx="5749081" cy="475853"/>
          </a:xfrm>
          <a:prstGeom prst="rect">
            <a:avLst/>
          </a:prstGeom>
        </p:spPr>
        <p:txBody>
          <a:bodyPr spcFirstLastPara="1" wrap="square" lIns="91425" tIns="91425" rIns="91425" bIns="91425" anchor="t" anchorCtr="0">
            <a:noAutofit/>
          </a:bodyPr>
          <a:lstStyle/>
          <a:p>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DEMO</a:t>
            </a:r>
            <a:r>
              <a:rPr lang="vi-VN" sz="2800" b="1" dirty="0">
                <a:solidFill>
                  <a:schemeClr val="tx1"/>
                </a:solidFill>
                <a:latin typeface="Calibri" panose="020F0502020204030204" pitchFamily="34" charset="0"/>
                <a:ea typeface="Calibri" panose="020F0502020204030204" pitchFamily="34" charset="0"/>
                <a:cs typeface="Calibri" panose="020F0502020204030204" pitchFamily="34" charset="0"/>
              </a:rPr>
              <a:t> triển kha</a:t>
            </a:r>
            <a:r>
              <a:rPr lang="en-US" sz="2800" b="1">
                <a:solidFill>
                  <a:schemeClr val="tx1"/>
                </a:solidFill>
                <a:latin typeface="Calibri" panose="020F0502020204030204" pitchFamily="34" charset="0"/>
                <a:ea typeface="Calibri" panose="020F0502020204030204" pitchFamily="34" charset="0"/>
                <a:cs typeface="Calibri" panose="020F0502020204030204" pitchFamily="34" charset="0"/>
              </a:rPr>
              <a:t>i</a:t>
            </a:r>
            <a:r>
              <a:rPr lang="vi-VN" sz="2800" b="1">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vi-VN" sz="2800" b="1" dirty="0">
                <a:solidFill>
                  <a:schemeClr val="tx1"/>
                </a:solidFill>
                <a:latin typeface="Calibri" panose="020F0502020204030204" pitchFamily="34" charset="0"/>
                <a:ea typeface="Calibri" panose="020F0502020204030204" pitchFamily="34" charset="0"/>
                <a:cs typeface="Calibri" panose="020F0502020204030204" pitchFamily="34" charset="0"/>
              </a:rPr>
              <a:t>với Spring Webflux</a:t>
            </a:r>
            <a:endPar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3" name="Google Shape;203;p30"/>
          <p:cNvSpPr txBox="1">
            <a:spLocks noGrp="1"/>
          </p:cNvSpPr>
          <p:nvPr>
            <p:ph type="title" idx="2"/>
          </p:nvPr>
        </p:nvSpPr>
        <p:spPr>
          <a:xfrm>
            <a:off x="1542627" y="194247"/>
            <a:ext cx="80327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r>
              <a:rPr lang="vi-VN" sz="2500" dirty="0"/>
              <a:t>.3</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ith-Spring-WebFlux">
            <a:hlinkClick r:id="" action="ppaction://media"/>
            <a:extLst>
              <a:ext uri="{FF2B5EF4-FFF2-40B4-BE49-F238E27FC236}">
                <a16:creationId xmlns:a16="http://schemas.microsoft.com/office/drawing/2014/main" id="{C22D9E8C-0B6A-74B8-90A9-A2594EC215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500" y="739165"/>
            <a:ext cx="7737939" cy="4352591"/>
          </a:xfrm>
          <a:prstGeom prst="rect">
            <a:avLst/>
          </a:prstGeom>
        </p:spPr>
      </p:pic>
    </p:spTree>
    <p:extLst>
      <p:ext uri="{BB962C8B-B14F-4D97-AF65-F5344CB8AC3E}">
        <p14:creationId xmlns:p14="http://schemas.microsoft.com/office/powerpoint/2010/main" val="354218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8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12</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158" y="964587"/>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4799" y="2365069"/>
            <a:ext cx="2122299" cy="212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0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4749168" y="387442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4749168" y="4073477"/>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1.6</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2410659" y="107867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2410659" y="2133611"/>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2410659" y="319360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3" name="Google Shape;183;p29"/>
          <p:cNvSpPr/>
          <p:nvPr/>
        </p:nvSpPr>
        <p:spPr>
          <a:xfrm>
            <a:off x="4749168" y="281442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4749168" y="175949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6" name="Google Shape;186;p29"/>
          <p:cNvSpPr txBox="1">
            <a:spLocks noGrp="1"/>
          </p:cNvSpPr>
          <p:nvPr>
            <p:ph type="title"/>
          </p:nvPr>
        </p:nvSpPr>
        <p:spPr>
          <a:xfrm>
            <a:off x="3250928" y="1073623"/>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Reactive programming</a:t>
            </a:r>
          </a:p>
        </p:txBody>
      </p:sp>
      <p:sp>
        <p:nvSpPr>
          <p:cNvPr id="187" name="Google Shape;187;p29"/>
          <p:cNvSpPr txBox="1">
            <a:spLocks noGrp="1"/>
          </p:cNvSpPr>
          <p:nvPr>
            <p:ph type="title" idx="2"/>
          </p:nvPr>
        </p:nvSpPr>
        <p:spPr>
          <a:xfrm flipH="1">
            <a:off x="3250928" y="2137427"/>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Observable</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3250928" y="3191095"/>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Observer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9" name="Google Shape;189;p29"/>
          <p:cNvSpPr txBox="1">
            <a:spLocks noGrp="1"/>
          </p:cNvSpPr>
          <p:nvPr>
            <p:ph type="title" idx="7"/>
          </p:nvPr>
        </p:nvSpPr>
        <p:spPr>
          <a:xfrm flipH="1">
            <a:off x="5559742" y="2775638"/>
            <a:ext cx="2435328"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Schedulers</a:t>
            </a:r>
          </a:p>
        </p:txBody>
      </p:sp>
      <p:sp>
        <p:nvSpPr>
          <p:cNvPr id="190" name="Google Shape;190;p29"/>
          <p:cNvSpPr txBox="1">
            <a:spLocks noGrp="1"/>
          </p:cNvSpPr>
          <p:nvPr>
            <p:ph type="title" idx="13"/>
          </p:nvPr>
        </p:nvSpPr>
        <p:spPr>
          <a:xfrm>
            <a:off x="5564459" y="1754441"/>
            <a:ext cx="2349343"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Operator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5564458" y="3882041"/>
            <a:ext cx="2482261"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Backpressure handling</a:t>
            </a:r>
          </a:p>
        </p:txBody>
      </p:sp>
      <p:sp>
        <p:nvSpPr>
          <p:cNvPr id="192" name="Google Shape;192;p29"/>
          <p:cNvSpPr txBox="1">
            <a:spLocks noGrp="1"/>
          </p:cNvSpPr>
          <p:nvPr>
            <p:ph type="title" idx="3"/>
          </p:nvPr>
        </p:nvSpPr>
        <p:spPr>
          <a:xfrm>
            <a:off x="2410659" y="1275329"/>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1.1</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2410659" y="3392659"/>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1.3</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2410659" y="2330861"/>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1.2</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4749168" y="1956147"/>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1.4</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6" name="Google Shape;196;p29"/>
          <p:cNvSpPr txBox="1">
            <a:spLocks noGrp="1"/>
          </p:cNvSpPr>
          <p:nvPr>
            <p:ph type="title" idx="16"/>
          </p:nvPr>
        </p:nvSpPr>
        <p:spPr>
          <a:xfrm flipH="1">
            <a:off x="4749168" y="3011679"/>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1.5</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201;p30">
            <a:extLst>
              <a:ext uri="{FF2B5EF4-FFF2-40B4-BE49-F238E27FC236}">
                <a16:creationId xmlns:a16="http://schemas.microsoft.com/office/drawing/2014/main" id="{78E6706F-8CBA-525B-ACD6-6334ED65A44B}"/>
              </a:ext>
            </a:extLst>
          </p:cNvPr>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CAD43006-2F5A-FF2F-9944-7A74730456B5}"/>
              </a:ext>
            </a:extLst>
          </p:cNvPr>
          <p:cNvSpPr txBox="1">
            <a:spLocks/>
          </p:cNvSpPr>
          <p:nvPr/>
        </p:nvSpPr>
        <p:spPr>
          <a:xfrm>
            <a:off x="2039020" y="118144"/>
            <a:ext cx="5782515"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9" name="Google Shape;203;p30">
            <a:extLst>
              <a:ext uri="{FF2B5EF4-FFF2-40B4-BE49-F238E27FC236}">
                <a16:creationId xmlns:a16="http://schemas.microsoft.com/office/drawing/2014/main" id="{B15B3FF5-DAA6-CCD5-A30C-3E3682503150}"/>
              </a:ext>
            </a:extLst>
          </p:cNvPr>
          <p:cNvSpPr txBox="1">
            <a:spLocks/>
          </p:cNvSpPr>
          <p:nvPr/>
        </p:nvSpPr>
        <p:spPr>
          <a:xfrm>
            <a:off x="1322465" y="320779"/>
            <a:ext cx="53516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algn="ctr"/>
            <a:r>
              <a:rPr lang="en" sz="2500"/>
              <a:t>01</a:t>
            </a:r>
            <a:endParaRPr lang="en" sz="2500" dirty="0"/>
          </a:p>
        </p:txBody>
      </p:sp>
      <p:sp>
        <p:nvSpPr>
          <p:cNvPr id="10" name="Rectangle: Rounded Corners 9">
            <a:extLst>
              <a:ext uri="{FF2B5EF4-FFF2-40B4-BE49-F238E27FC236}">
                <a16:creationId xmlns:a16="http://schemas.microsoft.com/office/drawing/2014/main" id="{FF2911D8-3A77-DF89-664E-79AF45713441}"/>
              </a:ext>
            </a:extLst>
          </p:cNvPr>
          <p:cNvSpPr/>
          <p:nvPr/>
        </p:nvSpPr>
        <p:spPr>
          <a:xfrm>
            <a:off x="1951349" y="917695"/>
            <a:ext cx="5962453" cy="3949831"/>
          </a:xfrm>
          <a:prstGeom prst="round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12</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720" y="1022064"/>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52F3B1DE-171E-911D-6DD4-04EB333D0ACB}"/>
              </a:ext>
            </a:extLst>
          </p:cNvPr>
          <p:cNvSpPr txBox="1">
            <a:spLocks/>
          </p:cNvSpPr>
          <p:nvPr/>
        </p:nvSpPr>
        <p:spPr>
          <a:xfrm>
            <a:off x="1444354" y="2914284"/>
            <a:ext cx="4346846" cy="1302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a:t>
            </a:r>
            <a:r>
              <a:rPr lang="vi-VN" sz="2400" b="1" dirty="0">
                <a:latin typeface="Calibri" panose="020F0502020204030204" pitchFamily="34" charset="0"/>
                <a:ea typeface="Calibri" panose="020F0502020204030204" pitchFamily="34" charset="0"/>
                <a:cs typeface="Calibri" panose="020F0502020204030204" pitchFamily="34" charset="0"/>
              </a:rPr>
              <a:t>DỰ KIẾN 2 THÁNG</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264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12</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026" y="697659"/>
            <a:ext cx="1808974" cy="180897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C33D84DF-460F-4418-9F89-E18FB986E4D2}"/>
              </a:ext>
            </a:extLst>
          </p:cNvPr>
          <p:cNvSpPr txBox="1">
            <a:spLocks/>
          </p:cNvSpPr>
          <p:nvPr/>
        </p:nvSpPr>
        <p:spPr>
          <a:xfrm>
            <a:off x="1427277" y="2831038"/>
            <a:ext cx="410992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400" b="1" dirty="0">
                <a:latin typeface="Calibri" panose="020F0502020204030204" pitchFamily="34" charset="0"/>
                <a:ea typeface="Calibri" panose="020F0502020204030204" pitchFamily="34" charset="0"/>
                <a:cs typeface="Calibri" panose="020F0502020204030204" pitchFamily="34" charset="0"/>
              </a:rPr>
              <a:t>CHI PHÍ TOÀN BỘ DỰ ÁN LÀ 3.000.000 vnđ</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8248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p:nvPr/>
        </p:nvSpPr>
        <p:spPr>
          <a:xfrm>
            <a:off x="5284523"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508" name="Google Shape;508;p46"/>
          <p:cNvSpPr txBox="1">
            <a:spLocks noGrp="1"/>
          </p:cNvSpPr>
          <p:nvPr>
            <p:ph type="title"/>
          </p:nvPr>
        </p:nvSpPr>
        <p:spPr>
          <a:xfrm>
            <a:off x="724650" y="576044"/>
            <a:ext cx="4947900" cy="10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 for listening!</a:t>
            </a:r>
            <a:endParaRPr dirty="0"/>
          </a:p>
        </p:txBody>
      </p:sp>
      <p:sp>
        <p:nvSpPr>
          <p:cNvPr id="509" name="Google Shape;509;p46"/>
          <p:cNvSpPr/>
          <p:nvPr/>
        </p:nvSpPr>
        <p:spPr>
          <a:xfrm>
            <a:off x="36964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0" name="Google Shape;510;p46"/>
          <p:cNvSpPr/>
          <p:nvPr/>
        </p:nvSpPr>
        <p:spPr>
          <a:xfrm>
            <a:off x="27312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1" name="Google Shape;511;p46"/>
          <p:cNvSpPr/>
          <p:nvPr/>
        </p:nvSpPr>
        <p:spPr>
          <a:xfrm>
            <a:off x="17660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2" name="Google Shape;512;p46"/>
          <p:cNvSpPr/>
          <p:nvPr/>
        </p:nvSpPr>
        <p:spPr>
          <a:xfrm>
            <a:off x="8008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3" name="Google Shape;513;p46"/>
          <p:cNvSpPr/>
          <p:nvPr/>
        </p:nvSpPr>
        <p:spPr>
          <a:xfrm>
            <a:off x="3970544" y="3034233"/>
            <a:ext cx="210823" cy="243078"/>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46"/>
          <p:cNvSpPr/>
          <p:nvPr/>
        </p:nvSpPr>
        <p:spPr>
          <a:xfrm>
            <a:off x="2028121" y="3057903"/>
            <a:ext cx="234870" cy="195739"/>
          </a:xfrm>
          <a:custGeom>
            <a:avLst/>
            <a:gdLst/>
            <a:ahLst/>
            <a:cxnLst/>
            <a:rect l="l" t="t" r="r" b="b"/>
            <a:pathLst>
              <a:path w="13277" h="10975" extrusionOk="0">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46"/>
          <p:cNvSpPr/>
          <p:nvPr/>
        </p:nvSpPr>
        <p:spPr>
          <a:xfrm>
            <a:off x="1115558" y="3034255"/>
            <a:ext cx="129596" cy="243034"/>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16" name="Google Shape;516;p46"/>
          <p:cNvGrpSpPr/>
          <p:nvPr/>
        </p:nvGrpSpPr>
        <p:grpSpPr>
          <a:xfrm>
            <a:off x="3005365" y="3046724"/>
            <a:ext cx="210781" cy="218097"/>
            <a:chOff x="5771908" y="9306389"/>
            <a:chExt cx="601200" cy="631800"/>
          </a:xfrm>
        </p:grpSpPr>
        <p:sp>
          <p:nvSpPr>
            <p:cNvPr id="517" name="Google Shape;517;p46"/>
            <p:cNvSpPr/>
            <p:nvPr/>
          </p:nvSpPr>
          <p:spPr>
            <a:xfrm>
              <a:off x="5771908" y="9306389"/>
              <a:ext cx="601200" cy="631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8" name="Google Shape;518;p46"/>
            <p:cNvSpPr/>
            <p:nvPr/>
          </p:nvSpPr>
          <p:spPr>
            <a:xfrm>
              <a:off x="5933458" y="9483239"/>
              <a:ext cx="278100" cy="278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46"/>
            <p:cNvSpPr/>
            <p:nvPr/>
          </p:nvSpPr>
          <p:spPr>
            <a:xfrm>
              <a:off x="6229725" y="9375300"/>
              <a:ext cx="93900" cy="93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 name="Google Shape;856;p48">
            <a:extLst>
              <a:ext uri="{FF2B5EF4-FFF2-40B4-BE49-F238E27FC236}">
                <a16:creationId xmlns:a16="http://schemas.microsoft.com/office/drawing/2014/main" id="{31D71201-76C4-B6A0-B859-48D29E2B96C5}"/>
              </a:ext>
            </a:extLst>
          </p:cNvPr>
          <p:cNvGrpSpPr/>
          <p:nvPr/>
        </p:nvGrpSpPr>
        <p:grpSpPr>
          <a:xfrm>
            <a:off x="5494870" y="441406"/>
            <a:ext cx="3995095" cy="3995169"/>
            <a:chOff x="1434325" y="3456575"/>
            <a:chExt cx="1785625" cy="1786400"/>
          </a:xfrm>
        </p:grpSpPr>
        <p:sp>
          <p:nvSpPr>
            <p:cNvPr id="9" name="Google Shape;857;p48">
              <a:extLst>
                <a:ext uri="{FF2B5EF4-FFF2-40B4-BE49-F238E27FC236}">
                  <a16:creationId xmlns:a16="http://schemas.microsoft.com/office/drawing/2014/main" id="{0E2C62C1-B41F-9629-2043-C2BFB6224A27}"/>
                </a:ext>
              </a:extLst>
            </p:cNvPr>
            <p:cNvSpPr/>
            <p:nvPr/>
          </p:nvSpPr>
          <p:spPr>
            <a:xfrm>
              <a:off x="2609925" y="3797300"/>
              <a:ext cx="464100" cy="500200"/>
            </a:xfrm>
            <a:custGeom>
              <a:avLst/>
              <a:gdLst/>
              <a:ahLst/>
              <a:cxnLst/>
              <a:rect l="l" t="t" r="r" b="b"/>
              <a:pathLst>
                <a:path w="18564" h="20008" extrusionOk="0">
                  <a:moveTo>
                    <a:pt x="16759" y="1"/>
                  </a:moveTo>
                  <a:lnTo>
                    <a:pt x="1" y="16789"/>
                  </a:lnTo>
                  <a:lnTo>
                    <a:pt x="332" y="17571"/>
                  </a:lnTo>
                  <a:lnTo>
                    <a:pt x="602" y="18353"/>
                  </a:lnTo>
                  <a:lnTo>
                    <a:pt x="843" y="19196"/>
                  </a:lnTo>
                  <a:lnTo>
                    <a:pt x="993" y="20008"/>
                  </a:lnTo>
                  <a:lnTo>
                    <a:pt x="18564" y="2468"/>
                  </a:lnTo>
                  <a:lnTo>
                    <a:pt x="18143" y="1836"/>
                  </a:lnTo>
                  <a:lnTo>
                    <a:pt x="17691" y="1204"/>
                  </a:lnTo>
                  <a:lnTo>
                    <a:pt x="16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8;p48">
              <a:extLst>
                <a:ext uri="{FF2B5EF4-FFF2-40B4-BE49-F238E27FC236}">
                  <a16:creationId xmlns:a16="http://schemas.microsoft.com/office/drawing/2014/main" id="{6A12A26B-C745-B6C3-54DB-C03CCFB2C910}"/>
                </a:ext>
              </a:extLst>
            </p:cNvPr>
            <p:cNvSpPr/>
            <p:nvPr/>
          </p:nvSpPr>
          <p:spPr>
            <a:xfrm>
              <a:off x="1774275" y="4632200"/>
              <a:ext cx="500975" cy="464100"/>
            </a:xfrm>
            <a:custGeom>
              <a:avLst/>
              <a:gdLst/>
              <a:ahLst/>
              <a:cxnLst/>
              <a:rect l="l" t="t" r="r" b="b"/>
              <a:pathLst>
                <a:path w="20039" h="18564" extrusionOk="0">
                  <a:moveTo>
                    <a:pt x="16789" y="0"/>
                  </a:moveTo>
                  <a:lnTo>
                    <a:pt x="1" y="16788"/>
                  </a:lnTo>
                  <a:lnTo>
                    <a:pt x="1234" y="17721"/>
                  </a:lnTo>
                  <a:lnTo>
                    <a:pt x="1836" y="18142"/>
                  </a:lnTo>
                  <a:lnTo>
                    <a:pt x="2468" y="18563"/>
                  </a:lnTo>
                  <a:lnTo>
                    <a:pt x="20038" y="1023"/>
                  </a:lnTo>
                  <a:lnTo>
                    <a:pt x="19196" y="843"/>
                  </a:lnTo>
                  <a:lnTo>
                    <a:pt x="18384" y="632"/>
                  </a:lnTo>
                  <a:lnTo>
                    <a:pt x="17571" y="331"/>
                  </a:lnTo>
                  <a:lnTo>
                    <a:pt x="16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9;p48">
              <a:extLst>
                <a:ext uri="{FF2B5EF4-FFF2-40B4-BE49-F238E27FC236}">
                  <a16:creationId xmlns:a16="http://schemas.microsoft.com/office/drawing/2014/main" id="{2BB78BB3-7C90-13E4-01EF-15F1F1E99D01}"/>
                </a:ext>
              </a:extLst>
            </p:cNvPr>
            <p:cNvSpPr/>
            <p:nvPr/>
          </p:nvSpPr>
          <p:spPr>
            <a:xfrm>
              <a:off x="1896125" y="3919150"/>
              <a:ext cx="1248600" cy="1248600"/>
            </a:xfrm>
            <a:custGeom>
              <a:avLst/>
              <a:gdLst/>
              <a:ahLst/>
              <a:cxnLst/>
              <a:rect l="l" t="t" r="r" b="b"/>
              <a:pathLst>
                <a:path w="49944" h="49944" extrusionOk="0">
                  <a:moveTo>
                    <a:pt x="48560" y="1"/>
                  </a:moveTo>
                  <a:lnTo>
                    <a:pt x="29606" y="18925"/>
                  </a:lnTo>
                  <a:lnTo>
                    <a:pt x="29545" y="19436"/>
                  </a:lnTo>
                  <a:lnTo>
                    <a:pt x="29425" y="19918"/>
                  </a:lnTo>
                  <a:lnTo>
                    <a:pt x="29335" y="20399"/>
                  </a:lnTo>
                  <a:lnTo>
                    <a:pt x="29184" y="20880"/>
                  </a:lnTo>
                  <a:lnTo>
                    <a:pt x="29034" y="21332"/>
                  </a:lnTo>
                  <a:lnTo>
                    <a:pt x="28853" y="21813"/>
                  </a:lnTo>
                  <a:lnTo>
                    <a:pt x="28673" y="22264"/>
                  </a:lnTo>
                  <a:lnTo>
                    <a:pt x="28462" y="22716"/>
                  </a:lnTo>
                  <a:lnTo>
                    <a:pt x="28222" y="23167"/>
                  </a:lnTo>
                  <a:lnTo>
                    <a:pt x="27981" y="23618"/>
                  </a:lnTo>
                  <a:lnTo>
                    <a:pt x="27710" y="24039"/>
                  </a:lnTo>
                  <a:lnTo>
                    <a:pt x="27439" y="24461"/>
                  </a:lnTo>
                  <a:lnTo>
                    <a:pt x="27108" y="24882"/>
                  </a:lnTo>
                  <a:lnTo>
                    <a:pt x="26778" y="25303"/>
                  </a:lnTo>
                  <a:lnTo>
                    <a:pt x="26447" y="25694"/>
                  </a:lnTo>
                  <a:lnTo>
                    <a:pt x="26086" y="26055"/>
                  </a:lnTo>
                  <a:lnTo>
                    <a:pt x="25694" y="26416"/>
                  </a:lnTo>
                  <a:lnTo>
                    <a:pt x="25303" y="26777"/>
                  </a:lnTo>
                  <a:lnTo>
                    <a:pt x="24912" y="27108"/>
                  </a:lnTo>
                  <a:lnTo>
                    <a:pt x="24491" y="27409"/>
                  </a:lnTo>
                  <a:lnTo>
                    <a:pt x="24070" y="27710"/>
                  </a:lnTo>
                  <a:lnTo>
                    <a:pt x="23618" y="27981"/>
                  </a:lnTo>
                  <a:lnTo>
                    <a:pt x="23197" y="28221"/>
                  </a:lnTo>
                  <a:lnTo>
                    <a:pt x="22746" y="28462"/>
                  </a:lnTo>
                  <a:lnTo>
                    <a:pt x="22295" y="28673"/>
                  </a:lnTo>
                  <a:lnTo>
                    <a:pt x="21813" y="28853"/>
                  </a:lnTo>
                  <a:lnTo>
                    <a:pt x="21362" y="29034"/>
                  </a:lnTo>
                  <a:lnTo>
                    <a:pt x="20881" y="29184"/>
                  </a:lnTo>
                  <a:lnTo>
                    <a:pt x="20399" y="29305"/>
                  </a:lnTo>
                  <a:lnTo>
                    <a:pt x="19918" y="29425"/>
                  </a:lnTo>
                  <a:lnTo>
                    <a:pt x="19437" y="29515"/>
                  </a:lnTo>
                  <a:lnTo>
                    <a:pt x="18955" y="29605"/>
                  </a:lnTo>
                  <a:lnTo>
                    <a:pt x="1" y="48530"/>
                  </a:lnTo>
                  <a:lnTo>
                    <a:pt x="1415" y="49282"/>
                  </a:lnTo>
                  <a:lnTo>
                    <a:pt x="2859" y="49944"/>
                  </a:lnTo>
                  <a:lnTo>
                    <a:pt x="49944" y="2829"/>
                  </a:lnTo>
                  <a:lnTo>
                    <a:pt x="49282" y="1415"/>
                  </a:lnTo>
                  <a:lnTo>
                    <a:pt x="485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0;p48">
              <a:extLst>
                <a:ext uri="{FF2B5EF4-FFF2-40B4-BE49-F238E27FC236}">
                  <a16:creationId xmlns:a16="http://schemas.microsoft.com/office/drawing/2014/main" id="{A45A8844-CE04-5645-3493-693BE7122BB8}"/>
                </a:ext>
              </a:extLst>
            </p:cNvPr>
            <p:cNvSpPr/>
            <p:nvPr/>
          </p:nvSpPr>
          <p:spPr>
            <a:xfrm>
              <a:off x="2396325" y="4418575"/>
              <a:ext cx="821375" cy="822125"/>
            </a:xfrm>
            <a:custGeom>
              <a:avLst/>
              <a:gdLst/>
              <a:ahLst/>
              <a:cxnLst/>
              <a:rect l="l" t="t" r="r" b="b"/>
              <a:pathLst>
                <a:path w="32855" h="32885" extrusionOk="0">
                  <a:moveTo>
                    <a:pt x="32854" y="1"/>
                  </a:moveTo>
                  <a:lnTo>
                    <a:pt x="0" y="32885"/>
                  </a:lnTo>
                  <a:lnTo>
                    <a:pt x="1264" y="32765"/>
                  </a:lnTo>
                  <a:lnTo>
                    <a:pt x="2497" y="32584"/>
                  </a:lnTo>
                  <a:lnTo>
                    <a:pt x="3761" y="32373"/>
                  </a:lnTo>
                  <a:lnTo>
                    <a:pt x="4994" y="32133"/>
                  </a:lnTo>
                  <a:lnTo>
                    <a:pt x="32102" y="4995"/>
                  </a:lnTo>
                  <a:lnTo>
                    <a:pt x="32373" y="3762"/>
                  </a:lnTo>
                  <a:lnTo>
                    <a:pt x="32583" y="2528"/>
                  </a:lnTo>
                  <a:lnTo>
                    <a:pt x="32734" y="1264"/>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1;p48">
              <a:extLst>
                <a:ext uri="{FF2B5EF4-FFF2-40B4-BE49-F238E27FC236}">
                  <a16:creationId xmlns:a16="http://schemas.microsoft.com/office/drawing/2014/main" id="{1F297EAB-2249-B6E0-59E2-A2FC5CC3525E}"/>
                </a:ext>
              </a:extLst>
            </p:cNvPr>
            <p:cNvSpPr/>
            <p:nvPr/>
          </p:nvSpPr>
          <p:spPr>
            <a:xfrm>
              <a:off x="2519675" y="3692000"/>
              <a:ext cx="464850" cy="464850"/>
            </a:xfrm>
            <a:custGeom>
              <a:avLst/>
              <a:gdLst/>
              <a:ahLst/>
              <a:cxnLst/>
              <a:rect l="l" t="t" r="r" b="b"/>
              <a:pathLst>
                <a:path w="18594" h="18594" extrusionOk="0">
                  <a:moveTo>
                    <a:pt x="16487" y="1"/>
                  </a:moveTo>
                  <a:lnTo>
                    <a:pt x="0" y="16488"/>
                  </a:lnTo>
                  <a:lnTo>
                    <a:pt x="572" y="16969"/>
                  </a:lnTo>
                  <a:lnTo>
                    <a:pt x="1144" y="17481"/>
                  </a:lnTo>
                  <a:lnTo>
                    <a:pt x="1655" y="18022"/>
                  </a:lnTo>
                  <a:lnTo>
                    <a:pt x="2136" y="18594"/>
                  </a:lnTo>
                  <a:lnTo>
                    <a:pt x="18593" y="2137"/>
                  </a:lnTo>
                  <a:lnTo>
                    <a:pt x="18082" y="1565"/>
                  </a:lnTo>
                  <a:lnTo>
                    <a:pt x="17571" y="1024"/>
                  </a:lnTo>
                  <a:lnTo>
                    <a:pt x="17029" y="512"/>
                  </a:lnTo>
                  <a:lnTo>
                    <a:pt x="16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2;p48">
              <a:extLst>
                <a:ext uri="{FF2B5EF4-FFF2-40B4-BE49-F238E27FC236}">
                  <a16:creationId xmlns:a16="http://schemas.microsoft.com/office/drawing/2014/main" id="{62E9C127-21D8-2CD4-7C2C-2477155258E6}"/>
                </a:ext>
              </a:extLst>
            </p:cNvPr>
            <p:cNvSpPr/>
            <p:nvPr/>
          </p:nvSpPr>
          <p:spPr>
            <a:xfrm>
              <a:off x="1669725" y="4542700"/>
              <a:ext cx="464875" cy="464850"/>
            </a:xfrm>
            <a:custGeom>
              <a:avLst/>
              <a:gdLst/>
              <a:ahLst/>
              <a:cxnLst/>
              <a:rect l="l" t="t" r="r" b="b"/>
              <a:pathLst>
                <a:path w="18595" h="18594" extrusionOk="0">
                  <a:moveTo>
                    <a:pt x="16458" y="0"/>
                  </a:moveTo>
                  <a:lnTo>
                    <a:pt x="1" y="16457"/>
                  </a:lnTo>
                  <a:lnTo>
                    <a:pt x="512" y="17029"/>
                  </a:lnTo>
                  <a:lnTo>
                    <a:pt x="1024" y="17570"/>
                  </a:lnTo>
                  <a:lnTo>
                    <a:pt x="1565" y="18082"/>
                  </a:lnTo>
                  <a:lnTo>
                    <a:pt x="2107" y="18593"/>
                  </a:lnTo>
                  <a:lnTo>
                    <a:pt x="18594" y="2106"/>
                  </a:lnTo>
                  <a:lnTo>
                    <a:pt x="18023" y="1625"/>
                  </a:lnTo>
                  <a:lnTo>
                    <a:pt x="17451" y="1113"/>
                  </a:lnTo>
                  <a:lnTo>
                    <a:pt x="16939" y="572"/>
                  </a:lnTo>
                  <a:lnTo>
                    <a:pt x="164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3;p48">
              <a:extLst>
                <a:ext uri="{FF2B5EF4-FFF2-40B4-BE49-F238E27FC236}">
                  <a16:creationId xmlns:a16="http://schemas.microsoft.com/office/drawing/2014/main" id="{12976A2C-E070-131F-BAAC-2668B3FF7D60}"/>
                </a:ext>
              </a:extLst>
            </p:cNvPr>
            <p:cNvSpPr/>
            <p:nvPr/>
          </p:nvSpPr>
          <p:spPr>
            <a:xfrm>
              <a:off x="1497500" y="3520500"/>
              <a:ext cx="496450" cy="496450"/>
            </a:xfrm>
            <a:custGeom>
              <a:avLst/>
              <a:gdLst/>
              <a:ahLst/>
              <a:cxnLst/>
              <a:rect l="l" t="t" r="r" b="b"/>
              <a:pathLst>
                <a:path w="19858" h="19858" extrusionOk="0">
                  <a:moveTo>
                    <a:pt x="19857" y="1"/>
                  </a:moveTo>
                  <a:lnTo>
                    <a:pt x="19045" y="332"/>
                  </a:lnTo>
                  <a:lnTo>
                    <a:pt x="18232" y="693"/>
                  </a:lnTo>
                  <a:lnTo>
                    <a:pt x="17450" y="1084"/>
                  </a:lnTo>
                  <a:lnTo>
                    <a:pt x="16668" y="1475"/>
                  </a:lnTo>
                  <a:lnTo>
                    <a:pt x="15886" y="1896"/>
                  </a:lnTo>
                  <a:lnTo>
                    <a:pt x="15103" y="2348"/>
                  </a:lnTo>
                  <a:lnTo>
                    <a:pt x="14321" y="2799"/>
                  </a:lnTo>
                  <a:lnTo>
                    <a:pt x="13569" y="3280"/>
                  </a:lnTo>
                  <a:lnTo>
                    <a:pt x="12817" y="3792"/>
                  </a:lnTo>
                  <a:lnTo>
                    <a:pt x="12095" y="4303"/>
                  </a:lnTo>
                  <a:lnTo>
                    <a:pt x="11373" y="4845"/>
                  </a:lnTo>
                  <a:lnTo>
                    <a:pt x="10651" y="5416"/>
                  </a:lnTo>
                  <a:lnTo>
                    <a:pt x="9959" y="6018"/>
                  </a:lnTo>
                  <a:lnTo>
                    <a:pt x="9267" y="6620"/>
                  </a:lnTo>
                  <a:lnTo>
                    <a:pt x="8575" y="7252"/>
                  </a:lnTo>
                  <a:lnTo>
                    <a:pt x="7913" y="7884"/>
                  </a:lnTo>
                  <a:lnTo>
                    <a:pt x="7251" y="8575"/>
                  </a:lnTo>
                  <a:lnTo>
                    <a:pt x="6619" y="9237"/>
                  </a:lnTo>
                  <a:lnTo>
                    <a:pt x="6017" y="9929"/>
                  </a:lnTo>
                  <a:lnTo>
                    <a:pt x="5446" y="10651"/>
                  </a:lnTo>
                  <a:lnTo>
                    <a:pt x="4874" y="11343"/>
                  </a:lnTo>
                  <a:lnTo>
                    <a:pt x="4333" y="12065"/>
                  </a:lnTo>
                  <a:lnTo>
                    <a:pt x="3791" y="12818"/>
                  </a:lnTo>
                  <a:lnTo>
                    <a:pt x="3310" y="13570"/>
                  </a:lnTo>
                  <a:lnTo>
                    <a:pt x="2798" y="14322"/>
                  </a:lnTo>
                  <a:lnTo>
                    <a:pt x="2347" y="15074"/>
                  </a:lnTo>
                  <a:lnTo>
                    <a:pt x="1896" y="15856"/>
                  </a:lnTo>
                  <a:lnTo>
                    <a:pt x="1474" y="16639"/>
                  </a:lnTo>
                  <a:lnTo>
                    <a:pt x="1083" y="17421"/>
                  </a:lnTo>
                  <a:lnTo>
                    <a:pt x="722" y="18233"/>
                  </a:lnTo>
                  <a:lnTo>
                    <a:pt x="361" y="19045"/>
                  </a:lnTo>
                  <a:lnTo>
                    <a:pt x="0" y="19858"/>
                  </a:lnTo>
                  <a:lnTo>
                    <a:pt x="19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4;p48">
              <a:extLst>
                <a:ext uri="{FF2B5EF4-FFF2-40B4-BE49-F238E27FC236}">
                  <a16:creationId xmlns:a16="http://schemas.microsoft.com/office/drawing/2014/main" id="{9E17C235-33B8-27BE-0308-2F5C8CC15A7C}"/>
                </a:ext>
              </a:extLst>
            </p:cNvPr>
            <p:cNvSpPr/>
            <p:nvPr/>
          </p:nvSpPr>
          <p:spPr>
            <a:xfrm>
              <a:off x="2200000" y="4222275"/>
              <a:ext cx="1019950" cy="1020700"/>
            </a:xfrm>
            <a:custGeom>
              <a:avLst/>
              <a:gdLst/>
              <a:ahLst/>
              <a:cxnLst/>
              <a:rect l="l" t="t" r="r" b="b"/>
              <a:pathLst>
                <a:path w="40798" h="40828" extrusionOk="0">
                  <a:moveTo>
                    <a:pt x="40466" y="0"/>
                  </a:moveTo>
                  <a:lnTo>
                    <a:pt x="1" y="40466"/>
                  </a:lnTo>
                  <a:lnTo>
                    <a:pt x="963" y="40617"/>
                  </a:lnTo>
                  <a:lnTo>
                    <a:pt x="1956" y="40707"/>
                  </a:lnTo>
                  <a:lnTo>
                    <a:pt x="2919" y="40767"/>
                  </a:lnTo>
                  <a:lnTo>
                    <a:pt x="3912" y="40827"/>
                  </a:lnTo>
                  <a:lnTo>
                    <a:pt x="40797" y="3912"/>
                  </a:lnTo>
                  <a:lnTo>
                    <a:pt x="40767" y="2949"/>
                  </a:lnTo>
                  <a:lnTo>
                    <a:pt x="40677" y="1956"/>
                  </a:lnTo>
                  <a:lnTo>
                    <a:pt x="40587" y="993"/>
                  </a:lnTo>
                  <a:lnTo>
                    <a:pt x="40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5;p48">
              <a:extLst>
                <a:ext uri="{FF2B5EF4-FFF2-40B4-BE49-F238E27FC236}">
                  <a16:creationId xmlns:a16="http://schemas.microsoft.com/office/drawing/2014/main" id="{9A7C474D-6600-DD67-5EB7-1AEC39D60E00}"/>
                </a:ext>
              </a:extLst>
            </p:cNvPr>
            <p:cNvSpPr/>
            <p:nvPr/>
          </p:nvSpPr>
          <p:spPr>
            <a:xfrm>
              <a:off x="2036775" y="4059050"/>
              <a:ext cx="1159100" cy="1159850"/>
            </a:xfrm>
            <a:custGeom>
              <a:avLst/>
              <a:gdLst/>
              <a:ahLst/>
              <a:cxnLst/>
              <a:rect l="l" t="t" r="r" b="b"/>
              <a:pathLst>
                <a:path w="46364" h="46394" extrusionOk="0">
                  <a:moveTo>
                    <a:pt x="45431" y="1"/>
                  </a:moveTo>
                  <a:lnTo>
                    <a:pt x="1" y="45431"/>
                  </a:lnTo>
                  <a:lnTo>
                    <a:pt x="813" y="45701"/>
                  </a:lnTo>
                  <a:lnTo>
                    <a:pt x="1626" y="45942"/>
                  </a:lnTo>
                  <a:lnTo>
                    <a:pt x="2468" y="46183"/>
                  </a:lnTo>
                  <a:lnTo>
                    <a:pt x="3280" y="46393"/>
                  </a:lnTo>
                  <a:lnTo>
                    <a:pt x="46364" y="3310"/>
                  </a:lnTo>
                  <a:lnTo>
                    <a:pt x="46153" y="2468"/>
                  </a:lnTo>
                  <a:lnTo>
                    <a:pt x="45942" y="1655"/>
                  </a:lnTo>
                  <a:lnTo>
                    <a:pt x="45672" y="813"/>
                  </a:lnTo>
                  <a:lnTo>
                    <a:pt x="45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6;p48">
              <a:extLst>
                <a:ext uri="{FF2B5EF4-FFF2-40B4-BE49-F238E27FC236}">
                  <a16:creationId xmlns:a16="http://schemas.microsoft.com/office/drawing/2014/main" id="{B2E3D5D4-0B53-3F13-E936-B0061BAB8A6A}"/>
                </a:ext>
              </a:extLst>
            </p:cNvPr>
            <p:cNvSpPr/>
            <p:nvPr/>
          </p:nvSpPr>
          <p:spPr>
            <a:xfrm>
              <a:off x="1436575" y="3458825"/>
              <a:ext cx="821375" cy="822150"/>
            </a:xfrm>
            <a:custGeom>
              <a:avLst/>
              <a:gdLst/>
              <a:ahLst/>
              <a:cxnLst/>
              <a:rect l="l" t="t" r="r" b="b"/>
              <a:pathLst>
                <a:path w="32855" h="32886" extrusionOk="0">
                  <a:moveTo>
                    <a:pt x="32854" y="1"/>
                  </a:moveTo>
                  <a:lnTo>
                    <a:pt x="31591" y="121"/>
                  </a:lnTo>
                  <a:lnTo>
                    <a:pt x="30357" y="302"/>
                  </a:lnTo>
                  <a:lnTo>
                    <a:pt x="29094" y="512"/>
                  </a:lnTo>
                  <a:lnTo>
                    <a:pt x="27860" y="753"/>
                  </a:lnTo>
                  <a:lnTo>
                    <a:pt x="752" y="27891"/>
                  </a:lnTo>
                  <a:lnTo>
                    <a:pt x="482" y="29124"/>
                  </a:lnTo>
                  <a:lnTo>
                    <a:pt x="271" y="30358"/>
                  </a:lnTo>
                  <a:lnTo>
                    <a:pt x="121" y="31621"/>
                  </a:lnTo>
                  <a:lnTo>
                    <a:pt x="0" y="32885"/>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7;p48">
              <a:extLst>
                <a:ext uri="{FF2B5EF4-FFF2-40B4-BE49-F238E27FC236}">
                  <a16:creationId xmlns:a16="http://schemas.microsoft.com/office/drawing/2014/main" id="{06E31B7A-A967-316D-4A80-2F78635F02CC}"/>
                </a:ext>
              </a:extLst>
            </p:cNvPr>
            <p:cNvSpPr/>
            <p:nvPr/>
          </p:nvSpPr>
          <p:spPr>
            <a:xfrm>
              <a:off x="2379025" y="3603250"/>
              <a:ext cx="500950" cy="464100"/>
            </a:xfrm>
            <a:custGeom>
              <a:avLst/>
              <a:gdLst/>
              <a:ahLst/>
              <a:cxnLst/>
              <a:rect l="l" t="t" r="r" b="b"/>
              <a:pathLst>
                <a:path w="20038" h="18564" extrusionOk="0">
                  <a:moveTo>
                    <a:pt x="17570" y="0"/>
                  </a:moveTo>
                  <a:lnTo>
                    <a:pt x="0" y="17541"/>
                  </a:lnTo>
                  <a:lnTo>
                    <a:pt x="843" y="17721"/>
                  </a:lnTo>
                  <a:lnTo>
                    <a:pt x="1655" y="17932"/>
                  </a:lnTo>
                  <a:lnTo>
                    <a:pt x="2467" y="18233"/>
                  </a:lnTo>
                  <a:lnTo>
                    <a:pt x="3249" y="18564"/>
                  </a:lnTo>
                  <a:lnTo>
                    <a:pt x="20038" y="1776"/>
                  </a:lnTo>
                  <a:lnTo>
                    <a:pt x="18804" y="843"/>
                  </a:lnTo>
                  <a:lnTo>
                    <a:pt x="18202" y="422"/>
                  </a:lnTo>
                  <a:lnTo>
                    <a:pt x="17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8;p48">
              <a:extLst>
                <a:ext uri="{FF2B5EF4-FFF2-40B4-BE49-F238E27FC236}">
                  <a16:creationId xmlns:a16="http://schemas.microsoft.com/office/drawing/2014/main" id="{7B85C5DA-8421-3905-5415-DEBE03BD053D}"/>
                </a:ext>
              </a:extLst>
            </p:cNvPr>
            <p:cNvSpPr/>
            <p:nvPr/>
          </p:nvSpPr>
          <p:spPr>
            <a:xfrm>
              <a:off x="1580225" y="4402025"/>
              <a:ext cx="464100" cy="500225"/>
            </a:xfrm>
            <a:custGeom>
              <a:avLst/>
              <a:gdLst/>
              <a:ahLst/>
              <a:cxnLst/>
              <a:rect l="l" t="t" r="r" b="b"/>
              <a:pathLst>
                <a:path w="18564" h="20009" extrusionOk="0">
                  <a:moveTo>
                    <a:pt x="17571" y="1"/>
                  </a:moveTo>
                  <a:lnTo>
                    <a:pt x="1" y="17541"/>
                  </a:lnTo>
                  <a:lnTo>
                    <a:pt x="422" y="18173"/>
                  </a:lnTo>
                  <a:lnTo>
                    <a:pt x="873" y="18805"/>
                  </a:lnTo>
                  <a:lnTo>
                    <a:pt x="1806" y="20008"/>
                  </a:lnTo>
                  <a:lnTo>
                    <a:pt x="18564" y="3220"/>
                  </a:lnTo>
                  <a:lnTo>
                    <a:pt x="18233" y="2438"/>
                  </a:lnTo>
                  <a:lnTo>
                    <a:pt x="17962" y="1656"/>
                  </a:lnTo>
                  <a:lnTo>
                    <a:pt x="17721" y="813"/>
                  </a:lnTo>
                  <a:lnTo>
                    <a:pt x="17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9;p48">
              <a:extLst>
                <a:ext uri="{FF2B5EF4-FFF2-40B4-BE49-F238E27FC236}">
                  <a16:creationId xmlns:a16="http://schemas.microsoft.com/office/drawing/2014/main" id="{102A6943-C78F-D74B-394C-95E0ED456CE0}"/>
                </a:ext>
              </a:extLst>
            </p:cNvPr>
            <p:cNvSpPr/>
            <p:nvPr/>
          </p:nvSpPr>
          <p:spPr>
            <a:xfrm>
              <a:off x="2660325" y="4682600"/>
              <a:ext cx="496450" cy="496425"/>
            </a:xfrm>
            <a:custGeom>
              <a:avLst/>
              <a:gdLst/>
              <a:ahLst/>
              <a:cxnLst/>
              <a:rect l="l" t="t" r="r" b="b"/>
              <a:pathLst>
                <a:path w="19858" h="19857" extrusionOk="0">
                  <a:moveTo>
                    <a:pt x="19857" y="0"/>
                  </a:moveTo>
                  <a:lnTo>
                    <a:pt x="0" y="19857"/>
                  </a:lnTo>
                  <a:lnTo>
                    <a:pt x="813" y="19526"/>
                  </a:lnTo>
                  <a:lnTo>
                    <a:pt x="1625" y="19165"/>
                  </a:lnTo>
                  <a:lnTo>
                    <a:pt x="2407" y="18774"/>
                  </a:lnTo>
                  <a:lnTo>
                    <a:pt x="3190" y="18383"/>
                  </a:lnTo>
                  <a:lnTo>
                    <a:pt x="3972" y="17961"/>
                  </a:lnTo>
                  <a:lnTo>
                    <a:pt x="4754" y="17510"/>
                  </a:lnTo>
                  <a:lnTo>
                    <a:pt x="5536" y="17059"/>
                  </a:lnTo>
                  <a:lnTo>
                    <a:pt x="6288" y="16578"/>
                  </a:lnTo>
                  <a:lnTo>
                    <a:pt x="7041" y="16066"/>
                  </a:lnTo>
                  <a:lnTo>
                    <a:pt x="7763" y="15555"/>
                  </a:lnTo>
                  <a:lnTo>
                    <a:pt x="8485" y="15013"/>
                  </a:lnTo>
                  <a:lnTo>
                    <a:pt x="9207" y="14441"/>
                  </a:lnTo>
                  <a:lnTo>
                    <a:pt x="9899" y="13840"/>
                  </a:lnTo>
                  <a:lnTo>
                    <a:pt x="10591" y="13238"/>
                  </a:lnTo>
                  <a:lnTo>
                    <a:pt x="11283" y="12606"/>
                  </a:lnTo>
                  <a:lnTo>
                    <a:pt x="11945" y="11974"/>
                  </a:lnTo>
                  <a:lnTo>
                    <a:pt x="12606" y="11282"/>
                  </a:lnTo>
                  <a:lnTo>
                    <a:pt x="13238" y="10620"/>
                  </a:lnTo>
                  <a:lnTo>
                    <a:pt x="13840" y="9928"/>
                  </a:lnTo>
                  <a:lnTo>
                    <a:pt x="14412" y="9206"/>
                  </a:lnTo>
                  <a:lnTo>
                    <a:pt x="14983" y="8514"/>
                  </a:lnTo>
                  <a:lnTo>
                    <a:pt x="15525" y="7762"/>
                  </a:lnTo>
                  <a:lnTo>
                    <a:pt x="16066" y="7040"/>
                  </a:lnTo>
                  <a:lnTo>
                    <a:pt x="16548" y="6288"/>
                  </a:lnTo>
                  <a:lnTo>
                    <a:pt x="17059" y="5536"/>
                  </a:lnTo>
                  <a:lnTo>
                    <a:pt x="17510" y="4784"/>
                  </a:lnTo>
                  <a:lnTo>
                    <a:pt x="17962" y="4001"/>
                  </a:lnTo>
                  <a:lnTo>
                    <a:pt x="18383" y="3219"/>
                  </a:lnTo>
                  <a:lnTo>
                    <a:pt x="18774" y="2437"/>
                  </a:lnTo>
                  <a:lnTo>
                    <a:pt x="19135" y="1625"/>
                  </a:lnTo>
                  <a:lnTo>
                    <a:pt x="19496" y="812"/>
                  </a:lnTo>
                  <a:lnTo>
                    <a:pt x="198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0;p48">
              <a:extLst>
                <a:ext uri="{FF2B5EF4-FFF2-40B4-BE49-F238E27FC236}">
                  <a16:creationId xmlns:a16="http://schemas.microsoft.com/office/drawing/2014/main" id="{279A8B15-8879-590E-8D46-48DD5834F83E}"/>
                </a:ext>
              </a:extLst>
            </p:cNvPr>
            <p:cNvSpPr/>
            <p:nvPr/>
          </p:nvSpPr>
          <p:spPr>
            <a:xfrm>
              <a:off x="1434325" y="3456575"/>
              <a:ext cx="1019925" cy="1020700"/>
            </a:xfrm>
            <a:custGeom>
              <a:avLst/>
              <a:gdLst/>
              <a:ahLst/>
              <a:cxnLst/>
              <a:rect l="l" t="t" r="r" b="b"/>
              <a:pathLst>
                <a:path w="40797" h="40828" extrusionOk="0">
                  <a:moveTo>
                    <a:pt x="36886" y="1"/>
                  </a:moveTo>
                  <a:lnTo>
                    <a:pt x="0" y="36916"/>
                  </a:lnTo>
                  <a:lnTo>
                    <a:pt x="30" y="37879"/>
                  </a:lnTo>
                  <a:lnTo>
                    <a:pt x="120" y="38872"/>
                  </a:lnTo>
                  <a:lnTo>
                    <a:pt x="211" y="39835"/>
                  </a:lnTo>
                  <a:lnTo>
                    <a:pt x="331" y="40828"/>
                  </a:lnTo>
                  <a:lnTo>
                    <a:pt x="40797" y="362"/>
                  </a:lnTo>
                  <a:lnTo>
                    <a:pt x="39834" y="211"/>
                  </a:lnTo>
                  <a:lnTo>
                    <a:pt x="38841" y="121"/>
                  </a:lnTo>
                  <a:lnTo>
                    <a:pt x="37878" y="61"/>
                  </a:lnTo>
                  <a:lnTo>
                    <a:pt x="36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1;p48">
              <a:extLst>
                <a:ext uri="{FF2B5EF4-FFF2-40B4-BE49-F238E27FC236}">
                  <a16:creationId xmlns:a16="http://schemas.microsoft.com/office/drawing/2014/main" id="{A6513FE3-EC7F-9AEA-61EF-D0B43597986C}"/>
                </a:ext>
              </a:extLst>
            </p:cNvPr>
            <p:cNvSpPr/>
            <p:nvPr/>
          </p:nvSpPr>
          <p:spPr>
            <a:xfrm>
              <a:off x="1509525" y="3531800"/>
              <a:ext cx="1248600" cy="1248600"/>
            </a:xfrm>
            <a:custGeom>
              <a:avLst/>
              <a:gdLst/>
              <a:ahLst/>
              <a:cxnLst/>
              <a:rect l="l" t="t" r="r" b="b"/>
              <a:pathLst>
                <a:path w="49944" h="49944" extrusionOk="0">
                  <a:moveTo>
                    <a:pt x="47085" y="0"/>
                  </a:moveTo>
                  <a:lnTo>
                    <a:pt x="1" y="47115"/>
                  </a:lnTo>
                  <a:lnTo>
                    <a:pt x="663" y="48529"/>
                  </a:lnTo>
                  <a:lnTo>
                    <a:pt x="1385" y="49943"/>
                  </a:lnTo>
                  <a:lnTo>
                    <a:pt x="20339" y="31019"/>
                  </a:lnTo>
                  <a:lnTo>
                    <a:pt x="20399" y="30508"/>
                  </a:lnTo>
                  <a:lnTo>
                    <a:pt x="20519" y="30026"/>
                  </a:lnTo>
                  <a:lnTo>
                    <a:pt x="20610" y="29545"/>
                  </a:lnTo>
                  <a:lnTo>
                    <a:pt x="20760" y="29063"/>
                  </a:lnTo>
                  <a:lnTo>
                    <a:pt x="20910" y="28612"/>
                  </a:lnTo>
                  <a:lnTo>
                    <a:pt x="21091" y="28131"/>
                  </a:lnTo>
                  <a:lnTo>
                    <a:pt x="21272" y="27679"/>
                  </a:lnTo>
                  <a:lnTo>
                    <a:pt x="21482" y="27228"/>
                  </a:lnTo>
                  <a:lnTo>
                    <a:pt x="21723" y="26777"/>
                  </a:lnTo>
                  <a:lnTo>
                    <a:pt x="21963" y="26326"/>
                  </a:lnTo>
                  <a:lnTo>
                    <a:pt x="22234" y="25904"/>
                  </a:lnTo>
                  <a:lnTo>
                    <a:pt x="22505" y="25483"/>
                  </a:lnTo>
                  <a:lnTo>
                    <a:pt x="22836" y="25062"/>
                  </a:lnTo>
                  <a:lnTo>
                    <a:pt x="23137" y="24641"/>
                  </a:lnTo>
                  <a:lnTo>
                    <a:pt x="23498" y="24250"/>
                  </a:lnTo>
                  <a:lnTo>
                    <a:pt x="23859" y="23889"/>
                  </a:lnTo>
                  <a:lnTo>
                    <a:pt x="24250" y="23528"/>
                  </a:lnTo>
                  <a:lnTo>
                    <a:pt x="24641" y="23167"/>
                  </a:lnTo>
                  <a:lnTo>
                    <a:pt x="25032" y="22836"/>
                  </a:lnTo>
                  <a:lnTo>
                    <a:pt x="25453" y="22535"/>
                  </a:lnTo>
                  <a:lnTo>
                    <a:pt x="25875" y="22234"/>
                  </a:lnTo>
                  <a:lnTo>
                    <a:pt x="26326" y="21963"/>
                  </a:lnTo>
                  <a:lnTo>
                    <a:pt x="26747" y="21722"/>
                  </a:lnTo>
                  <a:lnTo>
                    <a:pt x="27198" y="21482"/>
                  </a:lnTo>
                  <a:lnTo>
                    <a:pt x="27650" y="21271"/>
                  </a:lnTo>
                  <a:lnTo>
                    <a:pt x="28131" y="21091"/>
                  </a:lnTo>
                  <a:lnTo>
                    <a:pt x="28582" y="20910"/>
                  </a:lnTo>
                  <a:lnTo>
                    <a:pt x="29064" y="20760"/>
                  </a:lnTo>
                  <a:lnTo>
                    <a:pt x="29545" y="20639"/>
                  </a:lnTo>
                  <a:lnTo>
                    <a:pt x="30027" y="20519"/>
                  </a:lnTo>
                  <a:lnTo>
                    <a:pt x="30508" y="20429"/>
                  </a:lnTo>
                  <a:lnTo>
                    <a:pt x="30989" y="20338"/>
                  </a:lnTo>
                  <a:lnTo>
                    <a:pt x="49944" y="1414"/>
                  </a:lnTo>
                  <a:lnTo>
                    <a:pt x="48530" y="662"/>
                  </a:lnTo>
                  <a:lnTo>
                    <a:pt x="47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2;p48">
              <a:extLst>
                <a:ext uri="{FF2B5EF4-FFF2-40B4-BE49-F238E27FC236}">
                  <a16:creationId xmlns:a16="http://schemas.microsoft.com/office/drawing/2014/main" id="{5DB95EA6-4680-4F3B-8645-7D9394EAF002}"/>
                </a:ext>
              </a:extLst>
            </p:cNvPr>
            <p:cNvSpPr/>
            <p:nvPr/>
          </p:nvSpPr>
          <p:spPr>
            <a:xfrm>
              <a:off x="1458375" y="3480650"/>
              <a:ext cx="1159100" cy="1159850"/>
            </a:xfrm>
            <a:custGeom>
              <a:avLst/>
              <a:gdLst/>
              <a:ahLst/>
              <a:cxnLst/>
              <a:rect l="l" t="t" r="r" b="b"/>
              <a:pathLst>
                <a:path w="46364" h="46394" extrusionOk="0">
                  <a:moveTo>
                    <a:pt x="43084" y="0"/>
                  </a:moveTo>
                  <a:lnTo>
                    <a:pt x="1" y="43084"/>
                  </a:lnTo>
                  <a:lnTo>
                    <a:pt x="211" y="43926"/>
                  </a:lnTo>
                  <a:lnTo>
                    <a:pt x="422" y="44738"/>
                  </a:lnTo>
                  <a:lnTo>
                    <a:pt x="663" y="45581"/>
                  </a:lnTo>
                  <a:lnTo>
                    <a:pt x="933" y="46393"/>
                  </a:lnTo>
                  <a:lnTo>
                    <a:pt x="46363" y="963"/>
                  </a:lnTo>
                  <a:lnTo>
                    <a:pt x="45551" y="692"/>
                  </a:lnTo>
                  <a:lnTo>
                    <a:pt x="44739" y="452"/>
                  </a:lnTo>
                  <a:lnTo>
                    <a:pt x="43896" y="211"/>
                  </a:lnTo>
                  <a:lnTo>
                    <a:pt x="43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586871C-47FC-A33D-2127-17E0FC18CE46}"/>
              </a:ext>
            </a:extLst>
          </p:cNvPr>
          <p:cNvPicPr>
            <a:picLocks noChangeAspect="1"/>
          </p:cNvPicPr>
          <p:nvPr/>
        </p:nvPicPr>
        <p:blipFill>
          <a:blip r:embed="rId3"/>
          <a:stretch>
            <a:fillRect/>
          </a:stretch>
        </p:blipFill>
        <p:spPr>
          <a:xfrm>
            <a:off x="368520" y="3674565"/>
            <a:ext cx="4491062" cy="8825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1614328" y="150075"/>
            <a:ext cx="578251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203" name="Google Shape;203;p30"/>
          <p:cNvSpPr txBox="1">
            <a:spLocks noGrp="1"/>
          </p:cNvSpPr>
          <p:nvPr>
            <p:ph type="title" idx="2"/>
          </p:nvPr>
        </p:nvSpPr>
        <p:spPr>
          <a:xfrm>
            <a:off x="1322465" y="320779"/>
            <a:ext cx="535165"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01</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23EFCDB8-6CD1-E7C2-2631-C8B69ED271F5}"/>
              </a:ext>
            </a:extLst>
          </p:cNvPr>
          <p:cNvPicPr>
            <a:picLocks noChangeAspect="1"/>
          </p:cNvPicPr>
          <p:nvPr/>
        </p:nvPicPr>
        <p:blipFill>
          <a:blip r:embed="rId3"/>
          <a:stretch>
            <a:fillRect/>
          </a:stretch>
        </p:blipFill>
        <p:spPr>
          <a:xfrm>
            <a:off x="2169125" y="1673830"/>
            <a:ext cx="4451131" cy="1035798"/>
          </a:xfrm>
          <a:prstGeom prst="rect">
            <a:avLst/>
          </a:prstGeom>
        </p:spPr>
      </p:pic>
      <p:sp>
        <p:nvSpPr>
          <p:cNvPr id="15" name="Rectangle: Rounded Corners 14">
            <a:extLst>
              <a:ext uri="{FF2B5EF4-FFF2-40B4-BE49-F238E27FC236}">
                <a16:creationId xmlns:a16="http://schemas.microsoft.com/office/drawing/2014/main" id="{B9081BED-C798-E7E1-2538-995BB40C1774}"/>
              </a:ext>
            </a:extLst>
          </p:cNvPr>
          <p:cNvSpPr/>
          <p:nvPr/>
        </p:nvSpPr>
        <p:spPr>
          <a:xfrm>
            <a:off x="1997718" y="1494052"/>
            <a:ext cx="4652166" cy="31487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8F8C99BF-4D9E-A1E7-32FB-A86034F058AD}"/>
              </a:ext>
            </a:extLst>
          </p:cNvPr>
          <p:cNvSpPr/>
          <p:nvPr/>
        </p:nvSpPr>
        <p:spPr>
          <a:xfrm rot="7983935">
            <a:off x="3645939" y="649738"/>
            <a:ext cx="423179" cy="659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C665FE3-21F5-9EE8-8EDA-00DA1337FA5A}"/>
              </a:ext>
            </a:extLst>
          </p:cNvPr>
          <p:cNvPicPr>
            <a:picLocks noChangeAspect="1"/>
          </p:cNvPicPr>
          <p:nvPr/>
        </p:nvPicPr>
        <p:blipFill>
          <a:blip r:embed="rId4"/>
          <a:stretch>
            <a:fillRect/>
          </a:stretch>
        </p:blipFill>
        <p:spPr>
          <a:xfrm>
            <a:off x="2747276" y="2484134"/>
            <a:ext cx="2918944" cy="843877"/>
          </a:xfrm>
          <a:prstGeom prst="rect">
            <a:avLst/>
          </a:prstGeom>
        </p:spPr>
      </p:pic>
      <p:pic>
        <p:nvPicPr>
          <p:cNvPr id="4102" name="Picture 6" descr="Observer Design Pattern | Nile Bits">
            <a:extLst>
              <a:ext uri="{FF2B5EF4-FFF2-40B4-BE49-F238E27FC236}">
                <a16:creationId xmlns:a16="http://schemas.microsoft.com/office/drawing/2014/main" id="{37CAC355-20DD-A0D0-74E9-EE302BE0D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7718" y="3328011"/>
            <a:ext cx="4451132" cy="13930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Learn the Iterator Design Pattern - LEARNCSDESIGN">
            <a:extLst>
              <a:ext uri="{FF2B5EF4-FFF2-40B4-BE49-F238E27FC236}">
                <a16:creationId xmlns:a16="http://schemas.microsoft.com/office/drawing/2014/main" id="{441E5ABC-6974-3193-E0B2-E8949D700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975" y="1625148"/>
            <a:ext cx="3047218" cy="70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70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 calcmode="lin" valueType="num">
                                      <p:cBhvr>
                                        <p:cTn id="12" dur="1000" fill="hold"/>
                                        <p:tgtEl>
                                          <p:spTgt spid="4102"/>
                                        </p:tgtEl>
                                        <p:attrNameLst>
                                          <p:attrName>ppt_w</p:attrName>
                                        </p:attrNameLst>
                                      </p:cBhvr>
                                      <p:tavLst>
                                        <p:tav tm="0">
                                          <p:val>
                                            <p:fltVal val="0"/>
                                          </p:val>
                                        </p:tav>
                                        <p:tav tm="100000">
                                          <p:val>
                                            <p:strVal val="#ppt_w"/>
                                          </p:val>
                                        </p:tav>
                                      </p:tavLst>
                                    </p:anim>
                                    <p:anim calcmode="lin" valueType="num">
                                      <p:cBhvr>
                                        <p:cTn id="13" dur="1000" fill="hold"/>
                                        <p:tgtEl>
                                          <p:spTgt spid="4102"/>
                                        </p:tgtEl>
                                        <p:attrNameLst>
                                          <p:attrName>ppt_h</p:attrName>
                                        </p:attrNameLst>
                                      </p:cBhvr>
                                      <p:tavLst>
                                        <p:tav tm="0">
                                          <p:val>
                                            <p:fltVal val="0"/>
                                          </p:val>
                                        </p:tav>
                                        <p:tav tm="100000">
                                          <p:val>
                                            <p:strVal val="#ppt_h"/>
                                          </p:val>
                                        </p:tav>
                                      </p:tavLst>
                                    </p:anim>
                                    <p:anim calcmode="lin" valueType="num">
                                      <p:cBhvr>
                                        <p:cTn id="14" dur="1000" fill="hold"/>
                                        <p:tgtEl>
                                          <p:spTgt spid="4102"/>
                                        </p:tgtEl>
                                        <p:attrNameLst>
                                          <p:attrName>style.rotation</p:attrName>
                                        </p:attrNameLst>
                                      </p:cBhvr>
                                      <p:tavLst>
                                        <p:tav tm="0">
                                          <p:val>
                                            <p:fltVal val="90"/>
                                          </p:val>
                                        </p:tav>
                                        <p:tav tm="100000">
                                          <p:val>
                                            <p:fltVal val="0"/>
                                          </p:val>
                                        </p:tav>
                                      </p:tavLst>
                                    </p:anim>
                                    <p:animEffect transition="in" filter="fade">
                                      <p:cBhvr>
                                        <p:cTn id="15" dur="1000"/>
                                        <p:tgtEl>
                                          <p:spTgt spid="4102"/>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par>
                                <p:cTn id="22" presetID="3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1000" fill="hold"/>
                                        <p:tgtEl>
                                          <p:spTgt spid="3"/>
                                        </p:tgtEl>
                                        <p:attrNameLst>
                                          <p:attrName>ppt_w</p:attrName>
                                        </p:attrNameLst>
                                      </p:cBhvr>
                                      <p:tavLst>
                                        <p:tav tm="0">
                                          <p:val>
                                            <p:fltVal val="0"/>
                                          </p:val>
                                        </p:tav>
                                        <p:tav tm="100000">
                                          <p:val>
                                            <p:strVal val="#ppt_w"/>
                                          </p:val>
                                        </p:tav>
                                      </p:tavLst>
                                    </p:anim>
                                    <p:anim calcmode="lin" valueType="num">
                                      <p:cBhvr>
                                        <p:cTn id="25" dur="1000" fill="hold"/>
                                        <p:tgtEl>
                                          <p:spTgt spid="3"/>
                                        </p:tgtEl>
                                        <p:attrNameLst>
                                          <p:attrName>ppt_h</p:attrName>
                                        </p:attrNameLst>
                                      </p:cBhvr>
                                      <p:tavLst>
                                        <p:tav tm="0">
                                          <p:val>
                                            <p:fltVal val="0"/>
                                          </p:val>
                                        </p:tav>
                                        <p:tav tm="100000">
                                          <p:val>
                                            <p:strVal val="#ppt_h"/>
                                          </p:val>
                                        </p:tav>
                                      </p:tavLst>
                                    </p:anim>
                                    <p:anim calcmode="lin" valueType="num">
                                      <p:cBhvr>
                                        <p:cTn id="26" dur="1000" fill="hold"/>
                                        <p:tgtEl>
                                          <p:spTgt spid="3"/>
                                        </p:tgtEl>
                                        <p:attrNameLst>
                                          <p:attrName>style.rotation</p:attrName>
                                        </p:attrNameLst>
                                      </p:cBhvr>
                                      <p:tavLst>
                                        <p:tav tm="0">
                                          <p:val>
                                            <p:fltVal val="90"/>
                                          </p:val>
                                        </p:tav>
                                        <p:tav tm="100000">
                                          <p:val>
                                            <p:fltVal val="0"/>
                                          </p:val>
                                        </p:tav>
                                      </p:tavLst>
                                    </p:anim>
                                    <p:animEffect transition="in" filter="fade">
                                      <p:cBhvr>
                                        <p:cTn id="27" dur="1000"/>
                                        <p:tgtEl>
                                          <p:spTgt spid="3"/>
                                        </p:tgtEl>
                                      </p:cBhvr>
                                    </p:animEffect>
                                  </p:childTnLst>
                                </p:cTn>
                              </p:par>
                              <p:par>
                                <p:cTn id="28" presetID="31" presetClass="entr" presetSubtype="0" fill="hold" nodeType="withEffect">
                                  <p:stCondLst>
                                    <p:cond delay="0"/>
                                  </p:stCondLst>
                                  <p:childTnLst>
                                    <p:set>
                                      <p:cBhvr>
                                        <p:cTn id="29" dur="1" fill="hold">
                                          <p:stCondLst>
                                            <p:cond delay="0"/>
                                          </p:stCondLst>
                                        </p:cTn>
                                        <p:tgtEl>
                                          <p:spTgt spid="4104"/>
                                        </p:tgtEl>
                                        <p:attrNameLst>
                                          <p:attrName>style.visibility</p:attrName>
                                        </p:attrNameLst>
                                      </p:cBhvr>
                                      <p:to>
                                        <p:strVal val="visible"/>
                                      </p:to>
                                    </p:set>
                                    <p:anim calcmode="lin" valueType="num">
                                      <p:cBhvr>
                                        <p:cTn id="30" dur="1000" fill="hold"/>
                                        <p:tgtEl>
                                          <p:spTgt spid="4104"/>
                                        </p:tgtEl>
                                        <p:attrNameLst>
                                          <p:attrName>ppt_w</p:attrName>
                                        </p:attrNameLst>
                                      </p:cBhvr>
                                      <p:tavLst>
                                        <p:tav tm="0">
                                          <p:val>
                                            <p:fltVal val="0"/>
                                          </p:val>
                                        </p:tav>
                                        <p:tav tm="100000">
                                          <p:val>
                                            <p:strVal val="#ppt_w"/>
                                          </p:val>
                                        </p:tav>
                                      </p:tavLst>
                                    </p:anim>
                                    <p:anim calcmode="lin" valueType="num">
                                      <p:cBhvr>
                                        <p:cTn id="31" dur="1000" fill="hold"/>
                                        <p:tgtEl>
                                          <p:spTgt spid="4104"/>
                                        </p:tgtEl>
                                        <p:attrNameLst>
                                          <p:attrName>ppt_h</p:attrName>
                                        </p:attrNameLst>
                                      </p:cBhvr>
                                      <p:tavLst>
                                        <p:tav tm="0">
                                          <p:val>
                                            <p:fltVal val="0"/>
                                          </p:val>
                                        </p:tav>
                                        <p:tav tm="100000">
                                          <p:val>
                                            <p:strVal val="#ppt_h"/>
                                          </p:val>
                                        </p:tav>
                                      </p:tavLst>
                                    </p:anim>
                                    <p:anim calcmode="lin" valueType="num">
                                      <p:cBhvr>
                                        <p:cTn id="32" dur="1000" fill="hold"/>
                                        <p:tgtEl>
                                          <p:spTgt spid="4104"/>
                                        </p:tgtEl>
                                        <p:attrNameLst>
                                          <p:attrName>style.rotation</p:attrName>
                                        </p:attrNameLst>
                                      </p:cBhvr>
                                      <p:tavLst>
                                        <p:tav tm="0">
                                          <p:val>
                                            <p:fltVal val="90"/>
                                          </p:val>
                                        </p:tav>
                                        <p:tav tm="100000">
                                          <p:val>
                                            <p:fltVal val="0"/>
                                          </p:val>
                                        </p:tav>
                                      </p:tavLst>
                                    </p:anim>
                                    <p:animEffect transition="in" filter="fade">
                                      <p:cBhvr>
                                        <p:cTn id="33" dur="1000"/>
                                        <p:tgtEl>
                                          <p:spTgt spid="4104"/>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90"/>
                                          </p:val>
                                        </p:tav>
                                        <p:tav tm="100000">
                                          <p:val>
                                            <p:fltVal val="0"/>
                                          </p:val>
                                        </p:tav>
                                      </p:tavLst>
                                    </p:anim>
                                    <p:animEffect transition="in" filter="fade">
                                      <p:cBhvr>
                                        <p:cTn id="3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5" y="1568842"/>
            <a:ext cx="3441604" cy="2773374"/>
          </a:xfrm>
          <a:prstGeom prst="rect">
            <a:avLst/>
          </a:prstGeom>
          <a:ln>
            <a:noFill/>
          </a:ln>
          <a:effectLst>
            <a:outerShdw blurRad="190500" algn="tl" rotWithShape="0">
              <a:srgbClr val="000000">
                <a:alpha val="70000"/>
              </a:srgbClr>
            </a:outerShdw>
          </a:effectLst>
        </p:spPr>
      </p:pic>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OBSERVABLE</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1.2</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Rectangle: Rounded Corners 10">
            <a:extLst>
              <a:ext uri="{FF2B5EF4-FFF2-40B4-BE49-F238E27FC236}">
                <a16:creationId xmlns:a16="http://schemas.microsoft.com/office/drawing/2014/main" id="{2B3A25CF-45F7-612D-6705-878A47F88A83}"/>
              </a:ext>
            </a:extLst>
          </p:cNvPr>
          <p:cNvSpPr/>
          <p:nvPr/>
        </p:nvSpPr>
        <p:spPr>
          <a:xfrm>
            <a:off x="6060251" y="1028700"/>
            <a:ext cx="2193471" cy="3864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OBSERVABLE</a:t>
            </a:r>
          </a:p>
        </p:txBody>
      </p:sp>
      <p:graphicFrame>
        <p:nvGraphicFramePr>
          <p:cNvPr id="13" name="Google Shape;173;p28">
            <a:extLst>
              <a:ext uri="{FF2B5EF4-FFF2-40B4-BE49-F238E27FC236}">
                <a16:creationId xmlns:a16="http://schemas.microsoft.com/office/drawing/2014/main" id="{90B54C84-7C1E-D148-373B-EA2901EDA277}"/>
              </a:ext>
            </a:extLst>
          </p:cNvPr>
          <p:cNvGraphicFramePr/>
          <p:nvPr/>
        </p:nvGraphicFramePr>
        <p:xfrm>
          <a:off x="7968448" y="1643742"/>
          <a:ext cx="282928" cy="2378529"/>
        </p:xfrm>
        <a:graphic>
          <a:graphicData uri="http://schemas.openxmlformats.org/drawingml/2006/table">
            <a:tbl>
              <a:tblPr>
                <a:noFill/>
                <a:tableStyleId>{A7120143-5797-483B-84BD-A03457590C5B}</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 name="Google Shape;285;p34">
            <a:extLst>
              <a:ext uri="{FF2B5EF4-FFF2-40B4-BE49-F238E27FC236}">
                <a16:creationId xmlns:a16="http://schemas.microsoft.com/office/drawing/2014/main" id="{C4B39A6F-D626-9EB1-F841-6B296790D04B}"/>
              </a:ext>
            </a:extLst>
          </p:cNvPr>
          <p:cNvSpPr txBox="1">
            <a:spLocks/>
          </p:cNvSpPr>
          <p:nvPr/>
        </p:nvSpPr>
        <p:spPr>
          <a:xfrm>
            <a:off x="6621515" y="1559461"/>
            <a:ext cx="18225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KHÁI NIỆM</a:t>
            </a:r>
          </a:p>
        </p:txBody>
      </p:sp>
      <p:sp>
        <p:nvSpPr>
          <p:cNvPr id="16" name="Google Shape;285;p34">
            <a:extLst>
              <a:ext uri="{FF2B5EF4-FFF2-40B4-BE49-F238E27FC236}">
                <a16:creationId xmlns:a16="http://schemas.microsoft.com/office/drawing/2014/main" id="{46090678-C266-0590-7D08-39600B9EA031}"/>
              </a:ext>
            </a:extLst>
          </p:cNvPr>
          <p:cNvSpPr txBox="1">
            <a:spLocks/>
          </p:cNvSpPr>
          <p:nvPr/>
        </p:nvSpPr>
        <p:spPr>
          <a:xfrm>
            <a:off x="6673805" y="2005870"/>
            <a:ext cx="1822500" cy="5037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KHỞI TẠO</a:t>
            </a:r>
          </a:p>
        </p:txBody>
      </p:sp>
      <p:sp>
        <p:nvSpPr>
          <p:cNvPr id="17" name="Google Shape;285;p34">
            <a:extLst>
              <a:ext uri="{FF2B5EF4-FFF2-40B4-BE49-F238E27FC236}">
                <a16:creationId xmlns:a16="http://schemas.microsoft.com/office/drawing/2014/main" id="{EB9FBAA6-3259-180E-FD6D-9D021FDEEB73}"/>
              </a:ext>
            </a:extLst>
          </p:cNvPr>
          <p:cNvSpPr txBox="1">
            <a:spLocks/>
          </p:cNvSpPr>
          <p:nvPr/>
        </p:nvSpPr>
        <p:spPr>
          <a:xfrm>
            <a:off x="4939433" y="2482194"/>
            <a:ext cx="3276626" cy="11354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pPr algn="r">
              <a:lnSpc>
                <a:spcPct val="150000"/>
              </a:lnSpc>
            </a:pPr>
            <a:r>
              <a:rPr lang="en-US" sz="1800" dirty="0"/>
              <a:t>CÁC LOẠI OBSERVABLE</a:t>
            </a:r>
            <a:br>
              <a:rPr lang="en-US" sz="1800" dirty="0"/>
            </a:br>
            <a:r>
              <a:rPr lang="en-US" sz="1400" dirty="0"/>
              <a:t> HOT OBSERVABLE</a:t>
            </a:r>
          </a:p>
          <a:p>
            <a:pPr algn="r">
              <a:lnSpc>
                <a:spcPct val="150000"/>
              </a:lnSpc>
            </a:pPr>
            <a:r>
              <a:rPr lang="en-US" sz="1400" dirty="0"/>
              <a:t>COLD OBSERVABLE</a:t>
            </a:r>
          </a:p>
        </p:txBody>
      </p:sp>
      <p:sp>
        <p:nvSpPr>
          <p:cNvPr id="27" name="Google Shape;285;p34">
            <a:extLst>
              <a:ext uri="{FF2B5EF4-FFF2-40B4-BE49-F238E27FC236}">
                <a16:creationId xmlns:a16="http://schemas.microsoft.com/office/drawing/2014/main" id="{A4EDEF32-D103-2255-94FA-BC556804717A}"/>
              </a:ext>
            </a:extLst>
          </p:cNvPr>
          <p:cNvSpPr txBox="1">
            <a:spLocks/>
          </p:cNvSpPr>
          <p:nvPr/>
        </p:nvSpPr>
        <p:spPr>
          <a:xfrm>
            <a:off x="2932703" y="252642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Google Shape;285;p34">
            <a:extLst>
              <a:ext uri="{FF2B5EF4-FFF2-40B4-BE49-F238E27FC236}">
                <a16:creationId xmlns:a16="http://schemas.microsoft.com/office/drawing/2014/main" id="{437D7409-75F2-F638-D500-6D03558FD09E}"/>
              </a:ext>
            </a:extLst>
          </p:cNvPr>
          <p:cNvSpPr txBox="1">
            <a:spLocks/>
          </p:cNvSpPr>
          <p:nvPr/>
        </p:nvSpPr>
        <p:spPr>
          <a:xfrm>
            <a:off x="1072634" y="2574696"/>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30" name="Google Shape;285;p34">
            <a:extLst>
              <a:ext uri="{FF2B5EF4-FFF2-40B4-BE49-F238E27FC236}">
                <a16:creationId xmlns:a16="http://schemas.microsoft.com/office/drawing/2014/main" id="{494A8A52-885E-99EA-8CF5-DCFAC73FE64C}"/>
              </a:ext>
            </a:extLst>
          </p:cNvPr>
          <p:cNvSpPr txBox="1">
            <a:spLocks/>
          </p:cNvSpPr>
          <p:nvPr/>
        </p:nvSpPr>
        <p:spPr>
          <a:xfrm>
            <a:off x="2002669" y="263953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pic>
        <p:nvPicPr>
          <p:cNvPr id="10" name="Picture 2">
            <a:extLst>
              <a:ext uri="{FF2B5EF4-FFF2-40B4-BE49-F238E27FC236}">
                <a16:creationId xmlns:a16="http://schemas.microsoft.com/office/drawing/2014/main" id="{554693E1-E696-0895-67C6-A0FEF6335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985" y="1568843"/>
            <a:ext cx="4133595" cy="2773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diagram of a diagram&#10;&#10;Description automatically generated">
            <a:extLst>
              <a:ext uri="{FF2B5EF4-FFF2-40B4-BE49-F238E27FC236}">
                <a16:creationId xmlns:a16="http://schemas.microsoft.com/office/drawing/2014/main" id="{8FA6F59F-6DD4-C1E6-F004-B5F7D57C45E3}"/>
              </a:ext>
            </a:extLst>
          </p:cNvPr>
          <p:cNvPicPr>
            <a:picLocks noChangeAspect="1"/>
          </p:cNvPicPr>
          <p:nvPr/>
        </p:nvPicPr>
        <p:blipFill>
          <a:blip r:embed="rId5"/>
          <a:stretch>
            <a:fillRect/>
          </a:stretch>
        </p:blipFill>
        <p:spPr>
          <a:xfrm>
            <a:off x="343438" y="1504460"/>
            <a:ext cx="5048056" cy="2961284"/>
          </a:xfrm>
          <a:prstGeom prst="rect">
            <a:avLst/>
          </a:prstGeom>
        </p:spPr>
      </p:pic>
      <p:pic>
        <p:nvPicPr>
          <p:cNvPr id="18" name="Picture 2">
            <a:extLst>
              <a:ext uri="{FF2B5EF4-FFF2-40B4-BE49-F238E27FC236}">
                <a16:creationId xmlns:a16="http://schemas.microsoft.com/office/drawing/2014/main" id="{851B7D47-F6FB-AD85-6363-256B1570E0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948" y="1245887"/>
            <a:ext cx="5092981" cy="36081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A4AB5A0-949B-4F5F-AE61-8A075B640F47}"/>
              </a:ext>
            </a:extLst>
          </p:cNvPr>
          <p:cNvPicPr>
            <a:picLocks noChangeAspect="1"/>
          </p:cNvPicPr>
          <p:nvPr/>
        </p:nvPicPr>
        <p:blipFill>
          <a:blip r:embed="rId7"/>
          <a:stretch>
            <a:fillRect/>
          </a:stretch>
        </p:blipFill>
        <p:spPr>
          <a:xfrm>
            <a:off x="306628" y="1245887"/>
            <a:ext cx="5156909" cy="3608108"/>
          </a:xfrm>
          <a:prstGeom prst="rect">
            <a:avLst/>
          </a:prstGeom>
        </p:spPr>
      </p:pic>
      <p:pic>
        <p:nvPicPr>
          <p:cNvPr id="23" name="Picture 22">
            <a:extLst>
              <a:ext uri="{FF2B5EF4-FFF2-40B4-BE49-F238E27FC236}">
                <a16:creationId xmlns:a16="http://schemas.microsoft.com/office/drawing/2014/main" id="{71C38C68-EEA6-AE54-92A9-0086567FC276}"/>
              </a:ext>
            </a:extLst>
          </p:cNvPr>
          <p:cNvPicPr>
            <a:picLocks noChangeAspect="1"/>
          </p:cNvPicPr>
          <p:nvPr/>
        </p:nvPicPr>
        <p:blipFill>
          <a:blip r:embed="rId8"/>
          <a:stretch>
            <a:fillRect/>
          </a:stretch>
        </p:blipFill>
        <p:spPr>
          <a:xfrm>
            <a:off x="310447" y="1362855"/>
            <a:ext cx="5048056" cy="1630053"/>
          </a:xfrm>
          <a:prstGeom prst="rect">
            <a:avLst/>
          </a:prstGeom>
        </p:spPr>
      </p:pic>
      <p:pic>
        <p:nvPicPr>
          <p:cNvPr id="24" name="Picture 23">
            <a:extLst>
              <a:ext uri="{FF2B5EF4-FFF2-40B4-BE49-F238E27FC236}">
                <a16:creationId xmlns:a16="http://schemas.microsoft.com/office/drawing/2014/main" id="{A4084A01-ECCD-AF02-37DB-EAEE8C86E4CE}"/>
              </a:ext>
            </a:extLst>
          </p:cNvPr>
          <p:cNvPicPr>
            <a:picLocks noChangeAspect="1"/>
          </p:cNvPicPr>
          <p:nvPr/>
        </p:nvPicPr>
        <p:blipFill>
          <a:blip r:embed="rId9"/>
          <a:stretch>
            <a:fillRect/>
          </a:stretch>
        </p:blipFill>
        <p:spPr>
          <a:xfrm>
            <a:off x="310447" y="2965618"/>
            <a:ext cx="5048056" cy="1530360"/>
          </a:xfrm>
          <a:prstGeom prst="rect">
            <a:avLst/>
          </a:prstGeom>
        </p:spPr>
      </p:pic>
    </p:spTree>
    <p:extLst>
      <p:ext uri="{BB962C8B-B14F-4D97-AF65-F5344CB8AC3E}">
        <p14:creationId xmlns:p14="http://schemas.microsoft.com/office/powerpoint/2010/main" val="36243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heel(1)">
                                      <p:cBhvr>
                                        <p:cTn id="16" dur="2000"/>
                                        <p:tgtEl>
                                          <p:spTgt spid="3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heel(1)">
                                      <p:cBhvr>
                                        <p:cTn id="19" dur="2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ircle(in)">
                                      <p:cBhvr>
                                        <p:cTn id="29" dur="2000"/>
                                        <p:tgtEl>
                                          <p:spTgt spid="1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ircle(in)">
                                      <p:cBhvr>
                                        <p:cTn id="32" dur="2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randombar(horizontal)">
                                      <p:cBhvr>
                                        <p:cTn id="45" dur="500"/>
                                        <p:tgtEl>
                                          <p:spTgt spid="23"/>
                                        </p:tgtEl>
                                      </p:cBhvr>
                                    </p:animEffect>
                                  </p:childTnLst>
                                </p:cTn>
                              </p:par>
                              <p:par>
                                <p:cTn id="46" presetID="14" presetClass="entr" presetSubtype="1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randombar(horizontal)">
                                      <p:cBhvr>
                                        <p:cTn id="48" dur="500"/>
                                        <p:tgtEl>
                                          <p:spTgt spid="22"/>
                                        </p:tgtEl>
                                      </p:cBhvr>
                                    </p:animEffect>
                                  </p:childTnLst>
                                </p:cTn>
                              </p:par>
                              <p:par>
                                <p:cTn id="49" presetID="14"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randombar(horizontal)">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7"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OBSERVER</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1.3</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4" y="1159141"/>
            <a:ext cx="4148401" cy="3183075"/>
          </a:xfrm>
          <a:prstGeom prst="rect">
            <a:avLst/>
          </a:prstGeom>
          <a:ln>
            <a:noFill/>
          </a:ln>
          <a:effectLst>
            <a:outerShdw blurRad="190500" algn="tl" rotWithShape="0">
              <a:srgbClr val="000000">
                <a:alpha val="70000"/>
              </a:srgbClr>
            </a:outerShdw>
          </a:effectLst>
        </p:spPr>
      </p:pic>
      <p:sp>
        <p:nvSpPr>
          <p:cNvPr id="11" name="Rectangle: Rounded Corners 10">
            <a:extLst>
              <a:ext uri="{FF2B5EF4-FFF2-40B4-BE49-F238E27FC236}">
                <a16:creationId xmlns:a16="http://schemas.microsoft.com/office/drawing/2014/main" id="{2B3A25CF-45F7-612D-6705-878A47F88A83}"/>
              </a:ext>
            </a:extLst>
          </p:cNvPr>
          <p:cNvSpPr/>
          <p:nvPr/>
        </p:nvSpPr>
        <p:spPr>
          <a:xfrm>
            <a:off x="5332343" y="1240689"/>
            <a:ext cx="1306996" cy="3967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b="1" dirty="0">
                <a:solidFill>
                  <a:schemeClr val="bg1">
                    <a:lumMod val="10000"/>
                  </a:schemeClr>
                </a:solidFill>
              </a:rPr>
              <a:t>OBSERVER</a:t>
            </a:r>
          </a:p>
        </p:txBody>
      </p:sp>
      <p:sp>
        <p:nvSpPr>
          <p:cNvPr id="3" name="Rectangle: Rounded Corners 2">
            <a:extLst>
              <a:ext uri="{FF2B5EF4-FFF2-40B4-BE49-F238E27FC236}">
                <a16:creationId xmlns:a16="http://schemas.microsoft.com/office/drawing/2014/main" id="{24923A18-018D-03C1-1371-9E3B14C56301}"/>
              </a:ext>
            </a:extLst>
          </p:cNvPr>
          <p:cNvSpPr/>
          <p:nvPr/>
        </p:nvSpPr>
        <p:spPr>
          <a:xfrm>
            <a:off x="812558" y="2862827"/>
            <a:ext cx="4049211" cy="1346284"/>
          </a:xfrm>
          <a:prstGeom prst="roundRect">
            <a:avLst/>
          </a:prstGeom>
          <a:no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CCB14E7-C9F2-DEBE-9B24-B85EB970FE72}"/>
              </a:ext>
            </a:extLst>
          </p:cNvPr>
          <p:cNvSpPr/>
          <p:nvPr/>
        </p:nvSpPr>
        <p:spPr>
          <a:xfrm rot="19211537">
            <a:off x="4884119" y="2001453"/>
            <a:ext cx="1266222" cy="356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92;p29">
            <a:extLst>
              <a:ext uri="{FF2B5EF4-FFF2-40B4-BE49-F238E27FC236}">
                <a16:creationId xmlns:a16="http://schemas.microsoft.com/office/drawing/2014/main" id="{415C501A-891B-75FA-36AC-FE8202C49E62}"/>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08</a:t>
            </a:r>
          </a:p>
        </p:txBody>
      </p:sp>
      <p:pic>
        <p:nvPicPr>
          <p:cNvPr id="15" name="Picture 14">
            <a:extLst>
              <a:ext uri="{FF2B5EF4-FFF2-40B4-BE49-F238E27FC236}">
                <a16:creationId xmlns:a16="http://schemas.microsoft.com/office/drawing/2014/main" id="{11A0CEB0-6BF4-88B0-98B3-F60D1CD90533}"/>
              </a:ext>
            </a:extLst>
          </p:cNvPr>
          <p:cNvPicPr>
            <a:picLocks noChangeAspect="1"/>
          </p:cNvPicPr>
          <p:nvPr/>
        </p:nvPicPr>
        <p:blipFill>
          <a:blip r:embed="rId4"/>
          <a:stretch>
            <a:fillRect/>
          </a:stretch>
        </p:blipFill>
        <p:spPr>
          <a:xfrm>
            <a:off x="639686" y="930616"/>
            <a:ext cx="6307867" cy="2036855"/>
          </a:xfrm>
          <a:prstGeom prst="rect">
            <a:avLst/>
          </a:prstGeom>
        </p:spPr>
      </p:pic>
      <p:pic>
        <p:nvPicPr>
          <p:cNvPr id="17" name="Picture 16">
            <a:extLst>
              <a:ext uri="{FF2B5EF4-FFF2-40B4-BE49-F238E27FC236}">
                <a16:creationId xmlns:a16="http://schemas.microsoft.com/office/drawing/2014/main" id="{BE01D201-4686-EC8A-802A-BF16247941CB}"/>
              </a:ext>
            </a:extLst>
          </p:cNvPr>
          <p:cNvPicPr>
            <a:picLocks noChangeAspect="1"/>
          </p:cNvPicPr>
          <p:nvPr/>
        </p:nvPicPr>
        <p:blipFill>
          <a:blip r:embed="rId5"/>
          <a:stretch>
            <a:fillRect/>
          </a:stretch>
        </p:blipFill>
        <p:spPr>
          <a:xfrm>
            <a:off x="639685" y="2946670"/>
            <a:ext cx="6307867" cy="1912282"/>
          </a:xfrm>
          <a:prstGeom prst="rect">
            <a:avLst/>
          </a:prstGeom>
        </p:spPr>
      </p:pic>
    </p:spTree>
    <p:extLst>
      <p:ext uri="{BB962C8B-B14F-4D97-AF65-F5344CB8AC3E}">
        <p14:creationId xmlns:p14="http://schemas.microsoft.com/office/powerpoint/2010/main" val="58265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10" name="Google Shape;209;p31">
            <a:extLst>
              <a:ext uri="{FF2B5EF4-FFF2-40B4-BE49-F238E27FC236}">
                <a16:creationId xmlns:a16="http://schemas.microsoft.com/office/drawing/2014/main" id="{861A7273-DF3B-094A-E117-10D640D45918}"/>
              </a:ext>
            </a:extLst>
          </p:cNvPr>
          <p:cNvSpPr/>
          <p:nvPr/>
        </p:nvSpPr>
        <p:spPr>
          <a:xfrm>
            <a:off x="-2719076" y="-6846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21" name="Picture 20">
            <a:extLst>
              <a:ext uri="{FF2B5EF4-FFF2-40B4-BE49-F238E27FC236}">
                <a16:creationId xmlns:a16="http://schemas.microsoft.com/office/drawing/2014/main" id="{710BB71F-077D-513F-47C8-69D6DA2678FA}"/>
              </a:ext>
            </a:extLst>
          </p:cNvPr>
          <p:cNvPicPr>
            <a:picLocks noChangeAspect="1"/>
          </p:cNvPicPr>
          <p:nvPr/>
        </p:nvPicPr>
        <p:blipFill>
          <a:blip r:embed="rId3"/>
          <a:stretch>
            <a:fillRect/>
          </a:stretch>
        </p:blipFill>
        <p:spPr>
          <a:xfrm>
            <a:off x="662930" y="821163"/>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4600336-F605-FE12-902B-4AA9D2EE0C36}"/>
              </a:ext>
            </a:extLst>
          </p:cNvPr>
          <p:cNvSpPr/>
          <p:nvPr/>
        </p:nvSpPr>
        <p:spPr>
          <a:xfrm>
            <a:off x="4819280" y="909103"/>
            <a:ext cx="2750444"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4</a:t>
            </a:r>
            <a:r>
              <a:rPr lang="en-US" sz="1800" b="1" dirty="0">
                <a:solidFill>
                  <a:schemeClr val="bg1">
                    <a:lumMod val="10000"/>
                  </a:schemeClr>
                </a:solidFill>
              </a:rPr>
              <a:t> OPERATORS</a:t>
            </a:r>
          </a:p>
        </p:txBody>
      </p:sp>
      <p:sp>
        <p:nvSpPr>
          <p:cNvPr id="17" name="AutoShape 6" descr="Fundamentals of RxJava with Kotlin for absolute beginners | by Gabriel Leon  de Mattos | Medium">
            <a:extLst>
              <a:ext uri="{FF2B5EF4-FFF2-40B4-BE49-F238E27FC236}">
                <a16:creationId xmlns:a16="http://schemas.microsoft.com/office/drawing/2014/main" id="{B3F7DD41-0DF8-5FAC-F064-6FF3F60947A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202508A0-F9DB-269A-2765-B6078E189077}"/>
              </a:ext>
            </a:extLst>
          </p:cNvPr>
          <p:cNvSpPr/>
          <p:nvPr/>
        </p:nvSpPr>
        <p:spPr>
          <a:xfrm>
            <a:off x="5773980" y="1756892"/>
            <a:ext cx="2414277"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5</a:t>
            </a:r>
            <a:r>
              <a:rPr lang="en-US" sz="1800" b="1" dirty="0">
                <a:solidFill>
                  <a:schemeClr val="bg1">
                    <a:lumMod val="10000"/>
                  </a:schemeClr>
                </a:solidFill>
              </a:rPr>
              <a:t> SCHEDULERS</a:t>
            </a:r>
            <a:endParaRPr lang="vi-VN" sz="1800" b="1" dirty="0">
              <a:solidFill>
                <a:schemeClr val="bg1">
                  <a:lumMod val="10000"/>
                </a:schemeClr>
              </a:solidFill>
            </a:endParaRPr>
          </a:p>
        </p:txBody>
      </p:sp>
      <p:sp>
        <p:nvSpPr>
          <p:cNvPr id="19" name="Rectangle: Rounded Corners 18">
            <a:extLst>
              <a:ext uri="{FF2B5EF4-FFF2-40B4-BE49-F238E27FC236}">
                <a16:creationId xmlns:a16="http://schemas.microsoft.com/office/drawing/2014/main" id="{32C2FC3A-331F-B421-FDFA-276BA41CDBE5}"/>
              </a:ext>
            </a:extLst>
          </p:cNvPr>
          <p:cNvSpPr/>
          <p:nvPr/>
        </p:nvSpPr>
        <p:spPr>
          <a:xfrm>
            <a:off x="6357257" y="2834727"/>
            <a:ext cx="2652565"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6</a:t>
            </a:r>
            <a:r>
              <a:rPr lang="en-US" sz="1800" b="1" dirty="0">
                <a:solidFill>
                  <a:schemeClr val="bg1">
                    <a:lumMod val="10000"/>
                  </a:schemeClr>
                </a:solidFill>
              </a:rPr>
              <a:t> BACKPRESSURE HANDLING</a:t>
            </a:r>
            <a:endParaRPr lang="vi-VN" sz="1800" b="1" dirty="0">
              <a:solidFill>
                <a:schemeClr val="bg1">
                  <a:lumMod val="10000"/>
                </a:schemeClr>
              </a:solidFill>
            </a:endParaRPr>
          </a:p>
        </p:txBody>
      </p:sp>
      <p:pic>
        <p:nvPicPr>
          <p:cNvPr id="6152" name="Picture 8" descr="Schedule Flaticons Flat icon">
            <a:extLst>
              <a:ext uri="{FF2B5EF4-FFF2-40B4-BE49-F238E27FC236}">
                <a16:creationId xmlns:a16="http://schemas.microsoft.com/office/drawing/2014/main" id="{A8444FF0-BA4F-F03E-6C1B-A7BB0BFF6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2034" y="2024886"/>
            <a:ext cx="1472299" cy="1472299"/>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C9E1E32A-850F-77BA-9460-82F9FFF839F6}"/>
              </a:ext>
            </a:extLst>
          </p:cNvPr>
          <p:cNvSpPr/>
          <p:nvPr/>
        </p:nvSpPr>
        <p:spPr>
          <a:xfrm rot="19881454">
            <a:off x="5248182" y="2211856"/>
            <a:ext cx="443223"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B007B2AF-F5DA-5804-E0A5-3BAFDD7BC7B6}"/>
              </a:ext>
            </a:extLst>
          </p:cNvPr>
          <p:cNvPicPr>
            <a:picLocks noChangeAspect="1"/>
          </p:cNvPicPr>
          <p:nvPr/>
        </p:nvPicPr>
        <p:blipFill>
          <a:blip r:embed="rId5"/>
          <a:stretch>
            <a:fillRect/>
          </a:stretch>
        </p:blipFill>
        <p:spPr>
          <a:xfrm>
            <a:off x="252772" y="571158"/>
            <a:ext cx="3921663" cy="3542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rrow: Right 2">
            <a:extLst>
              <a:ext uri="{FF2B5EF4-FFF2-40B4-BE49-F238E27FC236}">
                <a16:creationId xmlns:a16="http://schemas.microsoft.com/office/drawing/2014/main" id="{44AC8FE8-A33E-D643-0C77-68CF5A745B5E}"/>
              </a:ext>
            </a:extLst>
          </p:cNvPr>
          <p:cNvSpPr/>
          <p:nvPr/>
        </p:nvSpPr>
        <p:spPr>
          <a:xfrm rot="20882366">
            <a:off x="4514794" y="3509719"/>
            <a:ext cx="1674644"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58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152"/>
                                        </p:tgtEl>
                                        <p:attrNameLst>
                                          <p:attrName>style.visibility</p:attrName>
                                        </p:attrNameLst>
                                      </p:cBhvr>
                                      <p:to>
                                        <p:strVal val="visible"/>
                                      </p:to>
                                    </p:set>
                                    <p:anim calcmode="lin" valueType="num">
                                      <p:cBhvr additive="base">
                                        <p:cTn id="15" dur="500" fill="hold"/>
                                        <p:tgtEl>
                                          <p:spTgt spid="6152"/>
                                        </p:tgtEl>
                                        <p:attrNameLst>
                                          <p:attrName>ppt_x</p:attrName>
                                        </p:attrNameLst>
                                      </p:cBhvr>
                                      <p:tavLst>
                                        <p:tav tm="0">
                                          <p:val>
                                            <p:strVal val="#ppt_x"/>
                                          </p:val>
                                        </p:tav>
                                        <p:tav tm="100000">
                                          <p:val>
                                            <p:strVal val="#ppt_x"/>
                                          </p:val>
                                        </p:tav>
                                      </p:tavLst>
                                    </p:anim>
                                    <p:anim calcmode="lin" valueType="num">
                                      <p:cBhvr additive="base">
                                        <p:cTn id="16" dur="500" fill="hold"/>
                                        <p:tgtEl>
                                          <p:spTgt spid="61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ircle(in)">
                                      <p:cBhvr>
                                        <p:cTn id="29" dur="2000"/>
                                        <p:tgtEl>
                                          <p:spTgt spid="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2" grpId="0" animBg="1"/>
      <p:bldP spid="3" grpId="0" animBg="1"/>
    </p:bldLst>
  </p:timing>
</p:sld>
</file>

<file path=ppt/theme/theme1.xml><?xml version="1.0" encoding="utf-8"?>
<a:theme xmlns:a="http://schemas.openxmlformats.org/drawingml/2006/main" name="Arbovirus Disease: Dengue by Slidesgo">
  <a:themeElements>
    <a:clrScheme name="Simple Light">
      <a:dk1>
        <a:srgbClr val="000000"/>
      </a:dk1>
      <a:lt1>
        <a:srgbClr val="EBEEF5"/>
      </a:lt1>
      <a:dk2>
        <a:srgbClr val="D4DAE9"/>
      </a:dk2>
      <a:lt2>
        <a:srgbClr val="C5E4EE"/>
      </a:lt2>
      <a:accent1>
        <a:srgbClr val="BDC9F5"/>
      </a:accent1>
      <a:accent2>
        <a:srgbClr val="3E636E"/>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1451</TotalTime>
  <Words>1676</Words>
  <Application>Microsoft Office PowerPoint</Application>
  <PresentationFormat>On-screen Show (16:9)</PresentationFormat>
  <Paragraphs>362</Paragraphs>
  <Slides>52</Slides>
  <Notes>52</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PT Sans</vt:lpstr>
      <vt:lpstr>Loved by the King</vt:lpstr>
      <vt:lpstr>Anton</vt:lpstr>
      <vt:lpstr>Encode Sans</vt:lpstr>
      <vt:lpstr>Encode Sans SemiBold</vt:lpstr>
      <vt:lpstr>Assistant</vt:lpstr>
      <vt:lpstr>Calibri</vt:lpstr>
      <vt:lpstr>Nunito Light</vt:lpstr>
      <vt:lpstr>Arbovirus Disease: Dengue by Slidesgo</vt:lpstr>
      <vt:lpstr>CHÀO MỪNG QUÝ THẦY CÔ ĐẾN VỚI BUỔI BÁO CÁO LẦN 2:  ĐỀ TÀI 21</vt:lpstr>
      <vt:lpstr>Thành viên nhóm</vt:lpstr>
      <vt:lpstr>PHÂN TÍCH VÀ ĐÁNH GIÁ CÁC TÍNH NĂNG, HIỆU SUẤT VÀ SỰ PHÙ HỢP CỦA CÁC THƯ VIỆN LẬP TRÌNH REACTIVE</vt:lpstr>
      <vt:lpstr>12</vt:lpstr>
      <vt:lpstr>1.6</vt:lpstr>
      <vt:lpstr>REACTIVE PROGRAMMING </vt:lpstr>
      <vt:lpstr>OBSERVABLE</vt:lpstr>
      <vt:lpstr>OBSERVER</vt:lpstr>
      <vt:lpstr>PowerPoint Presentation</vt:lpstr>
      <vt:lpstr>PowerPoint Presentation</vt:lpstr>
      <vt:lpstr>PowerPoint Presentation</vt:lpstr>
      <vt:lpstr>PowerPoint Presentation</vt:lpstr>
      <vt:lpstr>PowerPoint Presentation</vt:lpstr>
      <vt:lpstr>Reactive Programming so với những phương pháp lập trình khác ?</vt:lpstr>
      <vt:lpstr>PowerPoint Presentation</vt:lpstr>
      <vt:lpstr>PowerPoint Presentation</vt:lpstr>
      <vt:lpstr>GIỚI THIỆU RXJAVA</vt:lpstr>
      <vt:lpstr>OBSERVABLE TRONG RXJAVA</vt:lpstr>
      <vt:lpstr>OBSERVABLE TRONG RXJAVA</vt:lpstr>
      <vt:lpstr>OBSERVER TRONG RXJAVA</vt:lpstr>
      <vt:lpstr>OPERATORS TRONG RXJAVA</vt:lpstr>
      <vt:lpstr>OPERATORS TRONG RXJAVA</vt:lpstr>
      <vt:lpstr>OPERATORS TRONG RXJAVA</vt:lpstr>
      <vt:lpstr>OPERATORS TRONG RXJAVA</vt:lpstr>
      <vt:lpstr>SCHEDULERS TRONG RXJAVA</vt:lpstr>
      <vt:lpstr>BACKPRESSURE HANDLING TRONG RXJAVA</vt:lpstr>
      <vt:lpstr>PowerPoint Presentation</vt:lpstr>
      <vt:lpstr>PowerPoint Presentation</vt:lpstr>
      <vt:lpstr>PowerPoint Presentation</vt:lpstr>
      <vt:lpstr>CÁC THÀNH PHẦN CỐT LÕI CỦA SPRING WEBFLUX</vt:lpstr>
      <vt:lpstr>OBSERVABLE TRONG SPRINGWEBFLUX</vt:lpstr>
      <vt:lpstr>OBSERVABLE TRONG SPRING WEBFLUX</vt:lpstr>
      <vt:lpstr>OBSERVER TRONG SPRING WEBFLUX</vt:lpstr>
      <vt:lpstr>OPERATORS TRONG SPRING WEBFLUX</vt:lpstr>
      <vt:lpstr>SCHEDULERS TRONG SPRING WEBFLUX</vt:lpstr>
      <vt:lpstr>BACKPRESSURE HANDLING TRONG SPRING WEBFLUX</vt:lpstr>
      <vt:lpstr>PowerPoint Presentation</vt:lpstr>
      <vt:lpstr>PowerPoint Presentation</vt:lpstr>
      <vt:lpstr>So sánh giữa Spring Webflux và Spring MVC</vt:lpstr>
      <vt:lpstr>So sánh giữa Spring Webflux và Spring MVC</vt:lpstr>
      <vt:lpstr>So sánh giữa Spring Webflux và Spring MVC</vt:lpstr>
      <vt:lpstr>PowerPoint Presentation</vt:lpstr>
      <vt:lpstr>PowerPoint Presentation</vt:lpstr>
      <vt:lpstr>SSE (Server-Sent Events)</vt:lpstr>
      <vt:lpstr>DEMO</vt:lpstr>
      <vt:lpstr>DEMO Không triển khai với Reactive</vt:lpstr>
      <vt:lpstr>DEMO triển khai với RXJava</vt:lpstr>
      <vt:lpstr>DEMO triển khai với Spring Webflux</vt:lpstr>
      <vt:lpstr>THỜI GIAN HOÀN THÀNH VÀ CHI PHÍ DỰ ÁN</vt:lpstr>
      <vt:lpstr>THỜI GIAN HOÀN THÀNH VÀ CHI PHÍ DỰ ÁN</vt:lpstr>
      <vt:lpstr>THỜI GIAN HOÀN THÀNH VÀ CHI PHÍ DỰ ÁN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QUÝ THẦY CÔ ĐẾN VỚI BUỔI BÁO CÁO LẦN 2:  ĐỀ TÀI 21</dc:title>
  <dc:creator>Lenovo</dc:creator>
  <cp:lastModifiedBy>Quốc Hải Lê</cp:lastModifiedBy>
  <cp:revision>28</cp:revision>
  <dcterms:modified xsi:type="dcterms:W3CDTF">2024-04-01T07:21:39Z</dcterms:modified>
</cp:coreProperties>
</file>